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5885" y="393318"/>
            <a:ext cx="5995670" cy="544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2400" y="155448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DFA1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52400" y="1277112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 h="0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DFA10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84"/>
                </a:lnTo>
                <a:lnTo>
                  <a:pt x="594042" y="208483"/>
                </a:lnTo>
                <a:lnTo>
                  <a:pt x="575564" y="164757"/>
                </a:lnTo>
                <a:lnTo>
                  <a:pt x="550760" y="124815"/>
                </a:lnTo>
                <a:lnTo>
                  <a:pt x="520293" y="89306"/>
                </a:lnTo>
                <a:lnTo>
                  <a:pt x="484771" y="58826"/>
                </a:lnTo>
                <a:lnTo>
                  <a:pt x="444842" y="34036"/>
                </a:lnTo>
                <a:lnTo>
                  <a:pt x="401116" y="15544"/>
                </a:lnTo>
                <a:lnTo>
                  <a:pt x="354215" y="4000"/>
                </a:lnTo>
                <a:lnTo>
                  <a:pt x="304800" y="0"/>
                </a:lnTo>
                <a:lnTo>
                  <a:pt x="255371" y="4000"/>
                </a:lnTo>
                <a:lnTo>
                  <a:pt x="208470" y="15557"/>
                </a:lnTo>
                <a:lnTo>
                  <a:pt x="164744" y="34036"/>
                </a:lnTo>
                <a:lnTo>
                  <a:pt x="124815" y="58839"/>
                </a:lnTo>
                <a:lnTo>
                  <a:pt x="89293" y="89306"/>
                </a:lnTo>
                <a:lnTo>
                  <a:pt x="58826" y="124828"/>
                </a:lnTo>
                <a:lnTo>
                  <a:pt x="34023" y="164757"/>
                </a:lnTo>
                <a:lnTo>
                  <a:pt x="15544" y="208483"/>
                </a:lnTo>
                <a:lnTo>
                  <a:pt x="3987" y="255384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97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338828" y="1028192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257301" y="0"/>
                </a:moveTo>
                <a:lnTo>
                  <a:pt x="233425" y="0"/>
                </a:lnTo>
                <a:lnTo>
                  <a:pt x="209423" y="1270"/>
                </a:lnTo>
                <a:lnTo>
                  <a:pt x="163702" y="10160"/>
                </a:lnTo>
                <a:lnTo>
                  <a:pt x="121666" y="29210"/>
                </a:lnTo>
                <a:lnTo>
                  <a:pt x="84455" y="54610"/>
                </a:lnTo>
                <a:lnTo>
                  <a:pt x="52705" y="86360"/>
                </a:lnTo>
                <a:lnTo>
                  <a:pt x="27812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0922" y="306070"/>
                </a:lnTo>
                <a:lnTo>
                  <a:pt x="28956" y="347979"/>
                </a:lnTo>
                <a:lnTo>
                  <a:pt x="54356" y="386079"/>
                </a:lnTo>
                <a:lnTo>
                  <a:pt x="86360" y="417829"/>
                </a:lnTo>
                <a:lnTo>
                  <a:pt x="123825" y="443229"/>
                </a:lnTo>
                <a:lnTo>
                  <a:pt x="166116" y="461010"/>
                </a:lnTo>
                <a:lnTo>
                  <a:pt x="212089" y="469900"/>
                </a:lnTo>
                <a:lnTo>
                  <a:pt x="235966" y="469900"/>
                </a:lnTo>
                <a:lnTo>
                  <a:pt x="259969" y="468629"/>
                </a:lnTo>
                <a:lnTo>
                  <a:pt x="283083" y="466089"/>
                </a:lnTo>
                <a:lnTo>
                  <a:pt x="305688" y="459739"/>
                </a:lnTo>
                <a:lnTo>
                  <a:pt x="323574" y="453389"/>
                </a:lnTo>
                <a:lnTo>
                  <a:pt x="212851" y="453389"/>
                </a:lnTo>
                <a:lnTo>
                  <a:pt x="191262" y="449579"/>
                </a:lnTo>
                <a:lnTo>
                  <a:pt x="150241" y="436879"/>
                </a:lnTo>
                <a:lnTo>
                  <a:pt x="113157" y="416560"/>
                </a:lnTo>
                <a:lnTo>
                  <a:pt x="80899" y="389889"/>
                </a:lnTo>
                <a:lnTo>
                  <a:pt x="54229" y="358139"/>
                </a:lnTo>
                <a:lnTo>
                  <a:pt x="34036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2925" y="130810"/>
                </a:lnTo>
                <a:lnTo>
                  <a:pt x="66167" y="96520"/>
                </a:lnTo>
                <a:lnTo>
                  <a:pt x="95758" y="66039"/>
                </a:lnTo>
                <a:lnTo>
                  <a:pt x="130429" y="43179"/>
                </a:lnTo>
                <a:lnTo>
                  <a:pt x="169545" y="26670"/>
                </a:lnTo>
                <a:lnTo>
                  <a:pt x="211962" y="17779"/>
                </a:lnTo>
                <a:lnTo>
                  <a:pt x="234314" y="16510"/>
                </a:lnTo>
                <a:lnTo>
                  <a:pt x="321373" y="16510"/>
                </a:lnTo>
                <a:lnTo>
                  <a:pt x="303275" y="10160"/>
                </a:lnTo>
                <a:lnTo>
                  <a:pt x="280797" y="3810"/>
                </a:lnTo>
                <a:lnTo>
                  <a:pt x="257301" y="0"/>
                </a:lnTo>
                <a:close/>
              </a:path>
              <a:path w="469900" h="469900">
                <a:moveTo>
                  <a:pt x="321373" y="16510"/>
                </a:moveTo>
                <a:lnTo>
                  <a:pt x="234314" y="16510"/>
                </a:lnTo>
                <a:lnTo>
                  <a:pt x="256539" y="17779"/>
                </a:lnTo>
                <a:lnTo>
                  <a:pt x="278130" y="20320"/>
                </a:lnTo>
                <a:lnTo>
                  <a:pt x="319150" y="33020"/>
                </a:lnTo>
                <a:lnTo>
                  <a:pt x="356235" y="53339"/>
                </a:lnTo>
                <a:lnTo>
                  <a:pt x="388493" y="80010"/>
                </a:lnTo>
                <a:lnTo>
                  <a:pt x="415163" y="113029"/>
                </a:lnTo>
                <a:lnTo>
                  <a:pt x="435356" y="149860"/>
                </a:lnTo>
                <a:lnTo>
                  <a:pt x="448056" y="190500"/>
                </a:lnTo>
                <a:lnTo>
                  <a:pt x="452564" y="233679"/>
                </a:lnTo>
                <a:lnTo>
                  <a:pt x="452568" y="236220"/>
                </a:lnTo>
                <a:lnTo>
                  <a:pt x="451612" y="256539"/>
                </a:lnTo>
                <a:lnTo>
                  <a:pt x="442975" y="299720"/>
                </a:lnTo>
                <a:lnTo>
                  <a:pt x="426466" y="339089"/>
                </a:lnTo>
                <a:lnTo>
                  <a:pt x="403225" y="373379"/>
                </a:lnTo>
                <a:lnTo>
                  <a:pt x="373634" y="403860"/>
                </a:lnTo>
                <a:lnTo>
                  <a:pt x="338963" y="426720"/>
                </a:lnTo>
                <a:lnTo>
                  <a:pt x="299847" y="444500"/>
                </a:lnTo>
                <a:lnTo>
                  <a:pt x="257429" y="452120"/>
                </a:lnTo>
                <a:lnTo>
                  <a:pt x="235076" y="453389"/>
                </a:lnTo>
                <a:lnTo>
                  <a:pt x="323574" y="453389"/>
                </a:lnTo>
                <a:lnTo>
                  <a:pt x="366902" y="429260"/>
                </a:lnTo>
                <a:lnTo>
                  <a:pt x="401574" y="400050"/>
                </a:lnTo>
                <a:lnTo>
                  <a:pt x="429895" y="365760"/>
                </a:lnTo>
                <a:lnTo>
                  <a:pt x="451358" y="325120"/>
                </a:lnTo>
                <a:lnTo>
                  <a:pt x="464820" y="281939"/>
                </a:lnTo>
                <a:lnTo>
                  <a:pt x="469392" y="233679"/>
                </a:lnTo>
                <a:lnTo>
                  <a:pt x="467995" y="209550"/>
                </a:lnTo>
                <a:lnTo>
                  <a:pt x="458470" y="163829"/>
                </a:lnTo>
                <a:lnTo>
                  <a:pt x="440436" y="121920"/>
                </a:lnTo>
                <a:lnTo>
                  <a:pt x="415036" y="85089"/>
                </a:lnTo>
                <a:lnTo>
                  <a:pt x="383032" y="53339"/>
                </a:lnTo>
                <a:lnTo>
                  <a:pt x="345567" y="27939"/>
                </a:lnTo>
                <a:lnTo>
                  <a:pt x="324993" y="17779"/>
                </a:lnTo>
                <a:lnTo>
                  <a:pt x="321373" y="16510"/>
                </a:lnTo>
                <a:close/>
              </a:path>
              <a:path w="469900" h="469900">
                <a:moveTo>
                  <a:pt x="235076" y="33020"/>
                </a:moveTo>
                <a:lnTo>
                  <a:pt x="194563" y="36829"/>
                </a:lnTo>
                <a:lnTo>
                  <a:pt x="156845" y="49529"/>
                </a:lnTo>
                <a:lnTo>
                  <a:pt x="122555" y="67310"/>
                </a:lnTo>
                <a:lnTo>
                  <a:pt x="92710" y="92710"/>
                </a:lnTo>
                <a:lnTo>
                  <a:pt x="68072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658" y="331470"/>
                </a:lnTo>
                <a:lnTo>
                  <a:pt x="79121" y="363220"/>
                </a:lnTo>
                <a:lnTo>
                  <a:pt x="106425" y="391160"/>
                </a:lnTo>
                <a:lnTo>
                  <a:pt x="138430" y="412750"/>
                </a:lnTo>
                <a:lnTo>
                  <a:pt x="174498" y="427989"/>
                </a:lnTo>
                <a:lnTo>
                  <a:pt x="213613" y="435610"/>
                </a:lnTo>
                <a:lnTo>
                  <a:pt x="234314" y="436879"/>
                </a:lnTo>
                <a:lnTo>
                  <a:pt x="254888" y="435610"/>
                </a:lnTo>
                <a:lnTo>
                  <a:pt x="274827" y="433070"/>
                </a:lnTo>
                <a:lnTo>
                  <a:pt x="294132" y="427989"/>
                </a:lnTo>
                <a:lnTo>
                  <a:pt x="312547" y="421639"/>
                </a:lnTo>
                <a:lnTo>
                  <a:pt x="315068" y="420370"/>
                </a:lnTo>
                <a:lnTo>
                  <a:pt x="233425" y="420370"/>
                </a:lnTo>
                <a:lnTo>
                  <a:pt x="214502" y="419100"/>
                </a:lnTo>
                <a:lnTo>
                  <a:pt x="161798" y="405129"/>
                </a:lnTo>
                <a:lnTo>
                  <a:pt x="116586" y="377189"/>
                </a:lnTo>
                <a:lnTo>
                  <a:pt x="81152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7" y="162560"/>
                </a:lnTo>
                <a:lnTo>
                  <a:pt x="93218" y="116839"/>
                </a:lnTo>
                <a:lnTo>
                  <a:pt x="132587" y="81279"/>
                </a:lnTo>
                <a:lnTo>
                  <a:pt x="181101" y="57150"/>
                </a:lnTo>
                <a:lnTo>
                  <a:pt x="235966" y="49529"/>
                </a:lnTo>
                <a:lnTo>
                  <a:pt x="313309" y="49529"/>
                </a:lnTo>
                <a:lnTo>
                  <a:pt x="294894" y="41910"/>
                </a:lnTo>
                <a:lnTo>
                  <a:pt x="275589" y="36829"/>
                </a:lnTo>
                <a:lnTo>
                  <a:pt x="255777" y="34289"/>
                </a:lnTo>
                <a:lnTo>
                  <a:pt x="235076" y="33020"/>
                </a:lnTo>
                <a:close/>
              </a:path>
              <a:path w="469900" h="469900">
                <a:moveTo>
                  <a:pt x="313309" y="49529"/>
                </a:moveTo>
                <a:lnTo>
                  <a:pt x="235966" y="49529"/>
                </a:lnTo>
                <a:lnTo>
                  <a:pt x="254888" y="50800"/>
                </a:lnTo>
                <a:lnTo>
                  <a:pt x="273050" y="53339"/>
                </a:lnTo>
                <a:lnTo>
                  <a:pt x="323723" y="72389"/>
                </a:lnTo>
                <a:lnTo>
                  <a:pt x="366013" y="105410"/>
                </a:lnTo>
                <a:lnTo>
                  <a:pt x="397383" y="147320"/>
                </a:lnTo>
                <a:lnTo>
                  <a:pt x="415544" y="199389"/>
                </a:lnTo>
                <a:lnTo>
                  <a:pt x="419100" y="236220"/>
                </a:lnTo>
                <a:lnTo>
                  <a:pt x="418084" y="255270"/>
                </a:lnTo>
                <a:lnTo>
                  <a:pt x="404113" y="308610"/>
                </a:lnTo>
                <a:lnTo>
                  <a:pt x="376174" y="354329"/>
                </a:lnTo>
                <a:lnTo>
                  <a:pt x="336804" y="389889"/>
                </a:lnTo>
                <a:lnTo>
                  <a:pt x="288289" y="412750"/>
                </a:lnTo>
                <a:lnTo>
                  <a:pt x="233425" y="420370"/>
                </a:lnTo>
                <a:lnTo>
                  <a:pt x="315068" y="420370"/>
                </a:lnTo>
                <a:lnTo>
                  <a:pt x="362331" y="391160"/>
                </a:lnTo>
                <a:lnTo>
                  <a:pt x="389636" y="364489"/>
                </a:lnTo>
                <a:lnTo>
                  <a:pt x="411352" y="331470"/>
                </a:lnTo>
                <a:lnTo>
                  <a:pt x="426720" y="295910"/>
                </a:lnTo>
                <a:lnTo>
                  <a:pt x="434848" y="256539"/>
                </a:lnTo>
                <a:lnTo>
                  <a:pt x="435808" y="233679"/>
                </a:lnTo>
                <a:lnTo>
                  <a:pt x="434975" y="214629"/>
                </a:lnTo>
                <a:lnTo>
                  <a:pt x="426974" y="175260"/>
                </a:lnTo>
                <a:lnTo>
                  <a:pt x="411734" y="139700"/>
                </a:lnTo>
                <a:lnTo>
                  <a:pt x="390271" y="106679"/>
                </a:lnTo>
                <a:lnTo>
                  <a:pt x="362966" y="80010"/>
                </a:lnTo>
                <a:lnTo>
                  <a:pt x="330962" y="57150"/>
                </a:lnTo>
                <a:lnTo>
                  <a:pt x="313309" y="49529"/>
                </a:lnTo>
                <a:close/>
              </a:path>
            </a:pathLst>
          </a:custGeom>
          <a:solidFill>
            <a:srgbClr val="DFA10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612" y="260604"/>
            <a:ext cx="1726692" cy="6126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5885" y="393318"/>
            <a:ext cx="5995670" cy="544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553083"/>
            <a:ext cx="8058784" cy="273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302966" y="6451879"/>
            <a:ext cx="57975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cbs.cevre.gov.tr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ecbs.cevre.gov.tr/" TargetMode="External"/><Relationship Id="rId6" Type="http://schemas.openxmlformats.org/officeDocument/2006/relationships/hyperlink" Target="http://www.agid.org.tr/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hyperlink" Target="http://www.ecbs.cevre.gov.tr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agid.org.tr/" TargetMode="Externa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agid.org.tr/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://www.agid.org.tr/" TargetMode="Externa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hyperlink" Target="http://www.ecbs.cevre.gov.tr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agid.org.tr/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agid.org.tr/" TargetMode="Externa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5.jpg"/><Relationship Id="rId5" Type="http://schemas.openxmlformats.org/officeDocument/2006/relationships/hyperlink" Target="http://www.agid.org.tr/" TargetMode="Externa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6.jpg"/><Relationship Id="rId5" Type="http://schemas.openxmlformats.org/officeDocument/2006/relationships/hyperlink" Target="http://www.agid.org.tr/" TargetMode="Externa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7.jpg"/><Relationship Id="rId5" Type="http://schemas.openxmlformats.org/officeDocument/2006/relationships/hyperlink" Target="http://www.agid.org.tr/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8.jpg"/><Relationship Id="rId5" Type="http://schemas.openxmlformats.org/officeDocument/2006/relationships/hyperlink" Target="http://www.agid.org.tr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agid.org.tr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509" y="1542110"/>
            <a:ext cx="7912100" cy="24923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ENTEGRE</a:t>
            </a:r>
            <a:r>
              <a:rPr dirty="0" sz="5400" spc="-35"/>
              <a:t> </a:t>
            </a:r>
            <a:r>
              <a:rPr dirty="0" sz="5400"/>
              <a:t>ÇEVRE</a:t>
            </a:r>
            <a:r>
              <a:rPr dirty="0" sz="5400" spc="-15"/>
              <a:t> </a:t>
            </a:r>
            <a:r>
              <a:rPr dirty="0" sz="5400" spc="-10"/>
              <a:t>BİLGİ </a:t>
            </a:r>
            <a:r>
              <a:rPr dirty="0" sz="5400"/>
              <a:t>SİSTEMİ </a:t>
            </a:r>
            <a:r>
              <a:rPr dirty="0" sz="5400" spc="-10"/>
              <a:t>(EÇBS)</a:t>
            </a:r>
            <a:endParaRPr sz="5400"/>
          </a:p>
          <a:p>
            <a:pPr algn="ctr">
              <a:lnSpc>
                <a:spcPts val="6459"/>
              </a:lnSpc>
            </a:pPr>
            <a:r>
              <a:rPr dirty="0" sz="5400" spc="-35"/>
              <a:t>KAYIT</a:t>
            </a:r>
            <a:r>
              <a:rPr dirty="0" sz="5400" spc="-335"/>
              <a:t> </a:t>
            </a:r>
            <a:r>
              <a:rPr dirty="0" sz="5400" spc="-10"/>
              <a:t>İŞLEMLERİ</a:t>
            </a:r>
            <a:endParaRPr sz="5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301752" y="1988819"/>
            <a:ext cx="8503920" cy="4249420"/>
            <a:chOff x="301752" y="1988819"/>
            <a:chExt cx="8503920" cy="42494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1988819"/>
              <a:ext cx="8503919" cy="424891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81762" y="479831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4" y="0"/>
                  </a:moveTo>
                  <a:lnTo>
                    <a:pt x="573024" y="198119"/>
                  </a:lnTo>
                  <a:lnTo>
                    <a:pt x="0" y="198119"/>
                  </a:lnTo>
                  <a:lnTo>
                    <a:pt x="0" y="594360"/>
                  </a:lnTo>
                  <a:lnTo>
                    <a:pt x="573024" y="594360"/>
                  </a:lnTo>
                  <a:lnTo>
                    <a:pt x="573024" y="792480"/>
                  </a:lnTo>
                  <a:lnTo>
                    <a:pt x="969263" y="39624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1762" y="479831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19"/>
                  </a:moveTo>
                  <a:lnTo>
                    <a:pt x="573024" y="198119"/>
                  </a:lnTo>
                  <a:lnTo>
                    <a:pt x="573024" y="0"/>
                  </a:lnTo>
                  <a:lnTo>
                    <a:pt x="969263" y="396240"/>
                  </a:lnTo>
                  <a:lnTo>
                    <a:pt x="573024" y="792480"/>
                  </a:lnTo>
                  <a:lnTo>
                    <a:pt x="573024" y="594360"/>
                  </a:lnTo>
                  <a:lnTo>
                    <a:pt x="0" y="594360"/>
                  </a:lnTo>
                  <a:lnTo>
                    <a:pt x="0" y="198119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18540" y="1443050"/>
            <a:ext cx="488696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Firmaya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ait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‘Ticaret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Sicil</a:t>
            </a:r>
            <a:r>
              <a:rPr dirty="0" sz="2000" spc="-10" b="1">
                <a:latin typeface="Arial"/>
                <a:cs typeface="Arial"/>
              </a:rPr>
              <a:t> Gazetesi’</a:t>
            </a:r>
            <a:r>
              <a:rPr dirty="0" sz="2000" spc="-165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1752" y="2193035"/>
            <a:ext cx="8503920" cy="4505325"/>
            <a:chOff x="301752" y="2193035"/>
            <a:chExt cx="8503920" cy="45053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2193035"/>
              <a:ext cx="8503920" cy="411632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805421" y="5636514"/>
              <a:ext cx="970915" cy="792480"/>
            </a:xfrm>
            <a:custGeom>
              <a:avLst/>
              <a:gdLst/>
              <a:ahLst/>
              <a:cxnLst/>
              <a:rect l="l" t="t" r="r" b="b"/>
              <a:pathLst>
                <a:path w="970915" h="792479">
                  <a:moveTo>
                    <a:pt x="574548" y="0"/>
                  </a:moveTo>
                  <a:lnTo>
                    <a:pt x="574548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4548" y="594360"/>
                  </a:lnTo>
                  <a:lnTo>
                    <a:pt x="574548" y="792480"/>
                  </a:lnTo>
                  <a:lnTo>
                    <a:pt x="970787" y="396240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805421" y="5636514"/>
              <a:ext cx="970915" cy="792480"/>
            </a:xfrm>
            <a:custGeom>
              <a:avLst/>
              <a:gdLst/>
              <a:ahLst/>
              <a:cxnLst/>
              <a:rect l="l" t="t" r="r" b="b"/>
              <a:pathLst>
                <a:path w="970915" h="792479">
                  <a:moveTo>
                    <a:pt x="0" y="198120"/>
                  </a:moveTo>
                  <a:lnTo>
                    <a:pt x="574548" y="198120"/>
                  </a:lnTo>
                  <a:lnTo>
                    <a:pt x="574548" y="0"/>
                  </a:lnTo>
                  <a:lnTo>
                    <a:pt x="970787" y="396240"/>
                  </a:lnTo>
                  <a:lnTo>
                    <a:pt x="574548" y="792480"/>
                  </a:lnTo>
                  <a:lnTo>
                    <a:pt x="574548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0" y="6409944"/>
              <a:ext cx="288035" cy="288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4291" y="1295780"/>
            <a:ext cx="817435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Form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onaylama işlemi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yapılarak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başvuru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tamamlanır ve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İl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Müdürlüğü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onayına gönderilir.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İl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Müdürlüğü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onayından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sonra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Firma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aktif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olarak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kullanılabilir.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1551559"/>
            <a:ext cx="110744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/>
              <a:t>Uyarı!!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380491" y="2037410"/>
            <a:ext cx="8147684" cy="273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Clr>
                <a:srgbClr val="7ED13A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 sz="2400">
                <a:latin typeface="Arial"/>
                <a:cs typeface="Arial"/>
              </a:rPr>
              <a:t>Uygulamaları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kullanabilmeniz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için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tesis/şube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işlemlerinden</a:t>
            </a:r>
            <a:endParaRPr sz="24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ilerlemeniz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gerekmektedir.</a:t>
            </a:r>
            <a:endParaRPr sz="2400">
              <a:latin typeface="Arial"/>
              <a:cs typeface="Arial"/>
            </a:endParaRPr>
          </a:p>
          <a:p>
            <a:pPr marL="285115" marR="137160" indent="-273050">
              <a:lnSpc>
                <a:spcPct val="100000"/>
              </a:lnSpc>
              <a:spcBef>
                <a:spcPts val="575"/>
              </a:spcBef>
              <a:buClr>
                <a:srgbClr val="7ED13A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 sz="2400">
                <a:latin typeface="Arial"/>
                <a:cs typeface="Arial"/>
              </a:rPr>
              <a:t>Firmanıza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bağla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bir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tesisiniz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yok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Tesis/Şube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listesine </a:t>
            </a:r>
            <a:r>
              <a:rPr dirty="0" sz="2400">
                <a:latin typeface="Arial"/>
                <a:cs typeface="Arial"/>
              </a:rPr>
              <a:t>gelerek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‘Firmanızı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Tesisi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Olarak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Göster’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butonu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tıklanmalı 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firmanız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tesis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olarak</a:t>
            </a:r>
            <a:r>
              <a:rPr dirty="0" sz="2400" spc="-10">
                <a:latin typeface="Arial"/>
                <a:cs typeface="Arial"/>
              </a:rPr>
              <a:t> gösterilmelidir.</a:t>
            </a:r>
            <a:endParaRPr sz="2400">
              <a:latin typeface="Arial"/>
              <a:cs typeface="Arial"/>
            </a:endParaRPr>
          </a:p>
          <a:p>
            <a:pPr marL="285115" marR="447675" indent="-273050">
              <a:lnSpc>
                <a:spcPct val="100000"/>
              </a:lnSpc>
              <a:spcBef>
                <a:spcPts val="580"/>
              </a:spcBef>
              <a:buClr>
                <a:srgbClr val="7ED13A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 sz="2400">
                <a:latin typeface="Arial"/>
                <a:cs typeface="Arial"/>
              </a:rPr>
              <a:t>Uygulama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ekleme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kullanım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işlemleri tesis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üzerinden yapılabilmektedir.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62885" y="546353"/>
            <a:ext cx="5868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EÇBS’</a:t>
            </a:r>
            <a:r>
              <a:rPr dirty="0" sz="2400" spc="-1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İlk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Kez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Firma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Kaydı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Oluşturma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59637" y="1577086"/>
            <a:ext cx="7395845" cy="4171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Kayıtlı</a:t>
            </a:r>
            <a:r>
              <a:rPr dirty="0" sz="4000" spc="-12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Olan</a:t>
            </a:r>
            <a:r>
              <a:rPr dirty="0" sz="4000" spc="-12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Firmanın</a:t>
            </a:r>
            <a:r>
              <a:rPr dirty="0" sz="4000" spc="-12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EÇBS’ne Aktarımı</a:t>
            </a:r>
            <a:endParaRPr sz="4000">
              <a:latin typeface="Arial"/>
              <a:cs typeface="Arial"/>
            </a:endParaRPr>
          </a:p>
          <a:p>
            <a:pPr algn="ctr" marL="419734" marR="415925" indent="-3810">
              <a:lnSpc>
                <a:spcPct val="240099"/>
              </a:lnSpc>
            </a:pPr>
            <a:r>
              <a:rPr dirty="0" sz="4000" spc="-50" b="1">
                <a:latin typeface="Arial"/>
                <a:cs typeface="Arial"/>
              </a:rPr>
              <a:t>Tesis/Şube</a:t>
            </a:r>
            <a:r>
              <a:rPr dirty="0" sz="4000" spc="-20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Aktifleştirme </a:t>
            </a:r>
            <a:r>
              <a:rPr dirty="0" sz="4000" b="1">
                <a:latin typeface="Arial"/>
                <a:cs typeface="Arial"/>
              </a:rPr>
              <a:t>Uygulama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Ekleme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İşlemleri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50937" y="3207385"/>
            <a:ext cx="6870700" cy="71755"/>
          </a:xfrm>
          <a:custGeom>
            <a:avLst/>
            <a:gdLst/>
            <a:ahLst/>
            <a:cxnLst/>
            <a:rect l="l" t="t" r="r" b="b"/>
            <a:pathLst>
              <a:path w="6870700" h="71754">
                <a:moveTo>
                  <a:pt x="6870128" y="0"/>
                </a:moveTo>
                <a:lnTo>
                  <a:pt x="0" y="0"/>
                </a:lnTo>
                <a:lnTo>
                  <a:pt x="0" y="71627"/>
                </a:lnTo>
                <a:lnTo>
                  <a:pt x="6870128" y="71627"/>
                </a:lnTo>
                <a:lnTo>
                  <a:pt x="6870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529" y="2436063"/>
            <a:ext cx="689864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EÇBS</a:t>
            </a:r>
            <a:r>
              <a:rPr dirty="0" sz="5400" spc="-10"/>
              <a:t> </a:t>
            </a:r>
            <a:r>
              <a:rPr dirty="0" sz="5400"/>
              <a:t>Firma</a:t>
            </a:r>
            <a:r>
              <a:rPr dirty="0" sz="5400" spc="-215"/>
              <a:t> </a:t>
            </a:r>
            <a:r>
              <a:rPr dirty="0" sz="5400" spc="-10"/>
              <a:t>Aktarımı</a:t>
            </a:r>
            <a:endParaRPr sz="54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445" y="1720087"/>
            <a:ext cx="8183245" cy="30740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4000" b="0">
                <a:latin typeface="Arial"/>
                <a:cs typeface="Arial"/>
              </a:rPr>
              <a:t>Sistemde</a:t>
            </a:r>
            <a:r>
              <a:rPr dirty="0" sz="4000" spc="-204" b="0">
                <a:latin typeface="Arial"/>
                <a:cs typeface="Arial"/>
              </a:rPr>
              <a:t> </a:t>
            </a:r>
            <a:r>
              <a:rPr dirty="0" sz="4000" spc="-120" b="0">
                <a:latin typeface="Arial"/>
                <a:cs typeface="Arial"/>
              </a:rPr>
              <a:t>T.C</a:t>
            </a:r>
            <a:r>
              <a:rPr dirty="0" sz="4000" spc="-150" b="0">
                <a:latin typeface="Arial"/>
                <a:cs typeface="Arial"/>
              </a:rPr>
              <a:t> </a:t>
            </a:r>
            <a:r>
              <a:rPr dirty="0" sz="4000" b="0">
                <a:latin typeface="Arial"/>
                <a:cs typeface="Arial"/>
              </a:rPr>
              <a:t>kimlik</a:t>
            </a:r>
            <a:r>
              <a:rPr dirty="0" sz="4000" spc="-130" b="0">
                <a:latin typeface="Arial"/>
                <a:cs typeface="Arial"/>
              </a:rPr>
              <a:t> </a:t>
            </a:r>
            <a:r>
              <a:rPr dirty="0" sz="4000" b="0">
                <a:latin typeface="Arial"/>
                <a:cs typeface="Arial"/>
              </a:rPr>
              <a:t>numarası</a:t>
            </a:r>
            <a:r>
              <a:rPr dirty="0" sz="4000" spc="-125" b="0">
                <a:latin typeface="Arial"/>
                <a:cs typeface="Arial"/>
              </a:rPr>
              <a:t> </a:t>
            </a:r>
            <a:r>
              <a:rPr dirty="0" sz="4000" spc="-10" b="0">
                <a:latin typeface="Arial"/>
                <a:cs typeface="Arial"/>
              </a:rPr>
              <a:t>kayıtlı </a:t>
            </a:r>
            <a:r>
              <a:rPr dirty="0" sz="4000" b="0">
                <a:latin typeface="Arial"/>
                <a:cs typeface="Arial"/>
              </a:rPr>
              <a:t>olan</a:t>
            </a:r>
            <a:r>
              <a:rPr dirty="0" sz="4000" spc="-105" b="0">
                <a:latin typeface="Arial"/>
                <a:cs typeface="Arial"/>
              </a:rPr>
              <a:t> </a:t>
            </a:r>
            <a:r>
              <a:rPr dirty="0" u="sng" sz="4000" b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‘Firma</a:t>
            </a:r>
            <a:r>
              <a:rPr dirty="0" u="sng" sz="4000" spc="-150" b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0" spc="-50" b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Yetkilisi’</a:t>
            </a:r>
            <a:r>
              <a:rPr dirty="0" sz="4000" spc="-225" b="0">
                <a:latin typeface="Arial"/>
                <a:cs typeface="Arial"/>
              </a:rPr>
              <a:t> </a:t>
            </a:r>
            <a:r>
              <a:rPr dirty="0" sz="4000" spc="-30" b="0">
                <a:latin typeface="Arial"/>
                <a:cs typeface="Arial"/>
              </a:rPr>
              <a:t>e-</a:t>
            </a:r>
            <a:r>
              <a:rPr dirty="0" sz="4000" b="0">
                <a:latin typeface="Arial"/>
                <a:cs typeface="Arial"/>
              </a:rPr>
              <a:t>devlet</a:t>
            </a:r>
            <a:r>
              <a:rPr dirty="0" sz="4000" spc="-95" b="0">
                <a:latin typeface="Arial"/>
                <a:cs typeface="Arial"/>
              </a:rPr>
              <a:t> </a:t>
            </a:r>
            <a:r>
              <a:rPr dirty="0" sz="4000" spc="-10" b="0">
                <a:latin typeface="Arial"/>
                <a:cs typeface="Arial"/>
              </a:rPr>
              <a:t>şifresi </a:t>
            </a:r>
            <a:r>
              <a:rPr dirty="0" sz="4000" b="0">
                <a:latin typeface="Arial"/>
                <a:cs typeface="Arial"/>
              </a:rPr>
              <a:t>ile</a:t>
            </a:r>
            <a:r>
              <a:rPr dirty="0" sz="4000" spc="-55" b="0">
                <a:latin typeface="Arial"/>
                <a:cs typeface="Arial"/>
              </a:rPr>
              <a:t> </a:t>
            </a:r>
            <a:r>
              <a:rPr dirty="0" u="sng" sz="4000" spc="-10" i="1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Arial"/>
                <a:cs typeface="Arial"/>
                <a:hlinkClick r:id="rId2"/>
              </a:rPr>
              <a:t>https://ecbs.cevre.gov.tr</a:t>
            </a:r>
            <a:r>
              <a:rPr dirty="0" sz="4000" spc="-10" i="1">
                <a:solidFill>
                  <a:srgbClr val="EB8703"/>
                </a:solidFill>
                <a:latin typeface="Arial"/>
                <a:cs typeface="Arial"/>
              </a:rPr>
              <a:t> </a:t>
            </a:r>
            <a:r>
              <a:rPr dirty="0" sz="4000" b="0">
                <a:latin typeface="Arial"/>
                <a:cs typeface="Arial"/>
              </a:rPr>
              <a:t>adresinden</a:t>
            </a:r>
            <a:r>
              <a:rPr dirty="0" sz="4000" spc="-135" b="0">
                <a:latin typeface="Arial"/>
                <a:cs typeface="Arial"/>
              </a:rPr>
              <a:t> </a:t>
            </a:r>
            <a:r>
              <a:rPr dirty="0" sz="4000" b="0">
                <a:latin typeface="Arial"/>
                <a:cs typeface="Arial"/>
              </a:rPr>
              <a:t>sisteme</a:t>
            </a:r>
            <a:r>
              <a:rPr dirty="0" sz="4000" spc="-175" b="0">
                <a:latin typeface="Arial"/>
                <a:cs typeface="Arial"/>
              </a:rPr>
              <a:t> </a:t>
            </a:r>
            <a:r>
              <a:rPr dirty="0" sz="4000" b="0">
                <a:latin typeface="Arial"/>
                <a:cs typeface="Arial"/>
              </a:rPr>
              <a:t>giriş</a:t>
            </a:r>
            <a:r>
              <a:rPr dirty="0" sz="4000" spc="-145" b="0">
                <a:latin typeface="Arial"/>
                <a:cs typeface="Arial"/>
              </a:rPr>
              <a:t> </a:t>
            </a:r>
            <a:r>
              <a:rPr dirty="0" sz="4000" spc="-10" b="0">
                <a:latin typeface="Arial"/>
                <a:cs typeface="Arial"/>
              </a:rPr>
              <a:t>yaparak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4000" b="0">
                <a:latin typeface="Arial"/>
                <a:cs typeface="Arial"/>
              </a:rPr>
              <a:t>Firmanın</a:t>
            </a:r>
            <a:r>
              <a:rPr dirty="0" sz="4000" spc="-145" b="0">
                <a:latin typeface="Arial"/>
                <a:cs typeface="Arial"/>
              </a:rPr>
              <a:t> </a:t>
            </a:r>
            <a:r>
              <a:rPr dirty="0" sz="4000" b="0">
                <a:latin typeface="Arial"/>
                <a:cs typeface="Arial"/>
              </a:rPr>
              <a:t>eksik</a:t>
            </a:r>
            <a:r>
              <a:rPr dirty="0" sz="4000" spc="-150" b="0">
                <a:latin typeface="Arial"/>
                <a:cs typeface="Arial"/>
              </a:rPr>
              <a:t> </a:t>
            </a:r>
            <a:r>
              <a:rPr dirty="0" sz="4000" b="0">
                <a:latin typeface="Arial"/>
                <a:cs typeface="Arial"/>
              </a:rPr>
              <a:t>bilgilerini</a:t>
            </a:r>
            <a:r>
              <a:rPr dirty="0" sz="4000" spc="-145" b="0">
                <a:latin typeface="Arial"/>
                <a:cs typeface="Arial"/>
              </a:rPr>
              <a:t> </a:t>
            </a:r>
            <a:r>
              <a:rPr dirty="0" sz="4000" spc="-10" b="0">
                <a:latin typeface="Arial"/>
                <a:cs typeface="Arial"/>
              </a:rPr>
              <a:t>tamamlar.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80513" y="412496"/>
            <a:ext cx="35871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EÇBS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Firma</a:t>
            </a:r>
            <a:r>
              <a:rPr dirty="0" sz="2800" spc="-17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Aktarımı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8540" y="1443050"/>
            <a:ext cx="587629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e-Devlet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ile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Giriş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bölümünden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EÇBS’ne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giriş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yapılır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2060448"/>
            <a:ext cx="8503920" cy="4220210"/>
            <a:chOff x="304800" y="2060448"/>
            <a:chExt cx="8503920" cy="42202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060448"/>
              <a:ext cx="8503920" cy="421995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644390" y="3358134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486918" y="0"/>
                  </a:moveTo>
                  <a:lnTo>
                    <a:pt x="486918" y="142112"/>
                  </a:lnTo>
                  <a:lnTo>
                    <a:pt x="0" y="142112"/>
                  </a:lnTo>
                  <a:lnTo>
                    <a:pt x="0" y="426338"/>
                  </a:lnTo>
                  <a:lnTo>
                    <a:pt x="486918" y="426338"/>
                  </a:lnTo>
                  <a:lnTo>
                    <a:pt x="486918" y="568451"/>
                  </a:lnTo>
                  <a:lnTo>
                    <a:pt x="771144" y="284225"/>
                  </a:lnTo>
                  <a:lnTo>
                    <a:pt x="48691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44390" y="3358134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0" y="142112"/>
                  </a:moveTo>
                  <a:lnTo>
                    <a:pt x="486918" y="142112"/>
                  </a:lnTo>
                  <a:lnTo>
                    <a:pt x="486918" y="0"/>
                  </a:lnTo>
                  <a:lnTo>
                    <a:pt x="771144" y="284225"/>
                  </a:lnTo>
                  <a:lnTo>
                    <a:pt x="486918" y="568451"/>
                  </a:lnTo>
                  <a:lnTo>
                    <a:pt x="486918" y="426338"/>
                  </a:lnTo>
                  <a:lnTo>
                    <a:pt x="0" y="426338"/>
                  </a:lnTo>
                  <a:lnTo>
                    <a:pt x="0" y="14211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44234" y="3926586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284225" y="0"/>
                  </a:moveTo>
                  <a:lnTo>
                    <a:pt x="0" y="284225"/>
                  </a:lnTo>
                  <a:lnTo>
                    <a:pt x="142112" y="284225"/>
                  </a:lnTo>
                  <a:lnTo>
                    <a:pt x="142112" y="771144"/>
                  </a:lnTo>
                  <a:lnTo>
                    <a:pt x="426338" y="771144"/>
                  </a:lnTo>
                  <a:lnTo>
                    <a:pt x="426338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44234" y="3926586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142112" y="771144"/>
                  </a:moveTo>
                  <a:lnTo>
                    <a:pt x="142112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8" y="284225"/>
                  </a:lnTo>
                  <a:lnTo>
                    <a:pt x="426338" y="771144"/>
                  </a:lnTo>
                  <a:lnTo>
                    <a:pt x="142112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8515" y="2060448"/>
            <a:ext cx="8507095" cy="4238625"/>
            <a:chOff x="318515" y="2060448"/>
            <a:chExt cx="8507095" cy="4238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515" y="2060448"/>
              <a:ext cx="8506968" cy="42382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617726" y="3429762"/>
              <a:ext cx="957580" cy="792480"/>
            </a:xfrm>
            <a:custGeom>
              <a:avLst/>
              <a:gdLst/>
              <a:ahLst/>
              <a:cxnLst/>
              <a:rect l="l" t="t" r="r" b="b"/>
              <a:pathLst>
                <a:path w="957580" h="792479">
                  <a:moveTo>
                    <a:pt x="396240" y="0"/>
                  </a:moveTo>
                  <a:lnTo>
                    <a:pt x="0" y="396239"/>
                  </a:lnTo>
                  <a:lnTo>
                    <a:pt x="396240" y="792480"/>
                  </a:lnTo>
                  <a:lnTo>
                    <a:pt x="396240" y="594360"/>
                  </a:lnTo>
                  <a:lnTo>
                    <a:pt x="957072" y="594360"/>
                  </a:lnTo>
                  <a:lnTo>
                    <a:pt x="957072" y="198119"/>
                  </a:lnTo>
                  <a:lnTo>
                    <a:pt x="396240" y="198119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17726" y="3429762"/>
              <a:ext cx="957580" cy="792480"/>
            </a:xfrm>
            <a:custGeom>
              <a:avLst/>
              <a:gdLst/>
              <a:ahLst/>
              <a:cxnLst/>
              <a:rect l="l" t="t" r="r" b="b"/>
              <a:pathLst>
                <a:path w="957580" h="792479">
                  <a:moveTo>
                    <a:pt x="957072" y="198119"/>
                  </a:moveTo>
                  <a:lnTo>
                    <a:pt x="396240" y="198119"/>
                  </a:lnTo>
                  <a:lnTo>
                    <a:pt x="396240" y="0"/>
                  </a:lnTo>
                  <a:lnTo>
                    <a:pt x="0" y="396239"/>
                  </a:lnTo>
                  <a:lnTo>
                    <a:pt x="396240" y="792480"/>
                  </a:lnTo>
                  <a:lnTo>
                    <a:pt x="396240" y="594360"/>
                  </a:lnTo>
                  <a:lnTo>
                    <a:pt x="957072" y="594360"/>
                  </a:lnTo>
                  <a:lnTo>
                    <a:pt x="957072" y="198119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18540" y="1443050"/>
            <a:ext cx="44691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Hesap(Firma,Kurum…) </a:t>
            </a:r>
            <a:r>
              <a:rPr dirty="0" sz="2000">
                <a:latin typeface="Arial"/>
                <a:cs typeface="Arial"/>
              </a:rPr>
              <a:t>sekmesi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açılır.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04800" y="1988820"/>
            <a:ext cx="8503920" cy="4320540"/>
            <a:chOff x="304800" y="1988820"/>
            <a:chExt cx="8503920" cy="43205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988820"/>
              <a:ext cx="8503920" cy="43205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236714" y="2900934"/>
              <a:ext cx="1005840" cy="562610"/>
            </a:xfrm>
            <a:custGeom>
              <a:avLst/>
              <a:gdLst/>
              <a:ahLst/>
              <a:cxnLst/>
              <a:rect l="l" t="t" r="r" b="b"/>
              <a:pathLst>
                <a:path w="1005840" h="562610">
                  <a:moveTo>
                    <a:pt x="724661" y="0"/>
                  </a:moveTo>
                  <a:lnTo>
                    <a:pt x="724661" y="140588"/>
                  </a:lnTo>
                  <a:lnTo>
                    <a:pt x="0" y="140588"/>
                  </a:lnTo>
                  <a:lnTo>
                    <a:pt x="0" y="421766"/>
                  </a:lnTo>
                  <a:lnTo>
                    <a:pt x="724661" y="421766"/>
                  </a:lnTo>
                  <a:lnTo>
                    <a:pt x="724661" y="562355"/>
                  </a:lnTo>
                  <a:lnTo>
                    <a:pt x="1005839" y="281177"/>
                  </a:lnTo>
                  <a:lnTo>
                    <a:pt x="724661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36714" y="2900934"/>
              <a:ext cx="1005840" cy="562610"/>
            </a:xfrm>
            <a:custGeom>
              <a:avLst/>
              <a:gdLst/>
              <a:ahLst/>
              <a:cxnLst/>
              <a:rect l="l" t="t" r="r" b="b"/>
              <a:pathLst>
                <a:path w="1005840" h="562610">
                  <a:moveTo>
                    <a:pt x="0" y="421766"/>
                  </a:moveTo>
                  <a:lnTo>
                    <a:pt x="724661" y="421766"/>
                  </a:lnTo>
                  <a:lnTo>
                    <a:pt x="724661" y="562355"/>
                  </a:lnTo>
                  <a:lnTo>
                    <a:pt x="1005839" y="281177"/>
                  </a:lnTo>
                  <a:lnTo>
                    <a:pt x="724661" y="0"/>
                  </a:lnTo>
                  <a:lnTo>
                    <a:pt x="724661" y="140588"/>
                  </a:lnTo>
                  <a:lnTo>
                    <a:pt x="0" y="140588"/>
                  </a:lnTo>
                  <a:lnTo>
                    <a:pt x="0" y="421766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94766" y="1366850"/>
            <a:ext cx="445325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Aktifleştirme’</a:t>
            </a:r>
            <a:r>
              <a:rPr dirty="0" sz="2000" spc="-16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butonuna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tıklanır.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0227" y="1988819"/>
            <a:ext cx="8663940" cy="4196080"/>
            <a:chOff x="300227" y="1988819"/>
            <a:chExt cx="8663940" cy="41960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1988819"/>
              <a:ext cx="8653271" cy="419557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5561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4" y="0"/>
                  </a:moveTo>
                  <a:lnTo>
                    <a:pt x="573024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3024" y="594360"/>
                  </a:lnTo>
                  <a:lnTo>
                    <a:pt x="573024" y="792480"/>
                  </a:lnTo>
                  <a:lnTo>
                    <a:pt x="969263" y="39624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05561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20"/>
                  </a:moveTo>
                  <a:lnTo>
                    <a:pt x="573024" y="198120"/>
                  </a:lnTo>
                  <a:lnTo>
                    <a:pt x="573024" y="0"/>
                  </a:lnTo>
                  <a:lnTo>
                    <a:pt x="969263" y="396240"/>
                  </a:lnTo>
                  <a:lnTo>
                    <a:pt x="573024" y="792480"/>
                  </a:lnTo>
                  <a:lnTo>
                    <a:pt x="573024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47217" y="1404950"/>
            <a:ext cx="42475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Firma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‘Vergi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Numarası’</a:t>
            </a:r>
            <a:r>
              <a:rPr dirty="0" sz="2000" spc="-14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bilgileri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girilir.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047110" y="2415158"/>
            <a:ext cx="3048000" cy="71755"/>
          </a:xfrm>
          <a:custGeom>
            <a:avLst/>
            <a:gdLst/>
            <a:ahLst/>
            <a:cxnLst/>
            <a:rect l="l" t="t" r="r" b="b"/>
            <a:pathLst>
              <a:path w="3048000" h="71755">
                <a:moveTo>
                  <a:pt x="3048000" y="0"/>
                </a:moveTo>
                <a:lnTo>
                  <a:pt x="0" y="0"/>
                </a:lnTo>
                <a:lnTo>
                  <a:pt x="0" y="71627"/>
                </a:lnTo>
                <a:lnTo>
                  <a:pt x="3048000" y="71627"/>
                </a:lnTo>
                <a:lnTo>
                  <a:pt x="304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427099" y="3402710"/>
            <a:ext cx="6286500" cy="71755"/>
          </a:xfrm>
          <a:custGeom>
            <a:avLst/>
            <a:gdLst/>
            <a:ahLst/>
            <a:cxnLst/>
            <a:rect l="l" t="t" r="r" b="b"/>
            <a:pathLst>
              <a:path w="6286500" h="71754">
                <a:moveTo>
                  <a:pt x="6286500" y="0"/>
                </a:moveTo>
                <a:lnTo>
                  <a:pt x="0" y="0"/>
                </a:lnTo>
                <a:lnTo>
                  <a:pt x="0" y="71627"/>
                </a:lnTo>
                <a:lnTo>
                  <a:pt x="6286500" y="71627"/>
                </a:lnTo>
                <a:lnTo>
                  <a:pt x="6286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414652" y="1479927"/>
            <a:ext cx="6313805" cy="2823845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390"/>
              </a:spcBef>
            </a:pPr>
            <a:r>
              <a:rPr dirty="0" sz="5400" b="1">
                <a:latin typeface="Arial"/>
                <a:cs typeface="Arial"/>
              </a:rPr>
              <a:t>EÇBS’</a:t>
            </a:r>
            <a:r>
              <a:rPr dirty="0" sz="5400" spc="-305" b="1">
                <a:latin typeface="Arial"/>
                <a:cs typeface="Arial"/>
              </a:rPr>
              <a:t> </a:t>
            </a:r>
            <a:r>
              <a:rPr dirty="0" sz="5400" spc="-25" b="1">
                <a:latin typeface="Arial"/>
                <a:cs typeface="Arial"/>
              </a:rPr>
              <a:t>de</a:t>
            </a:r>
            <a:endParaRPr sz="54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1300"/>
              </a:spcBef>
            </a:pPr>
            <a:r>
              <a:rPr dirty="0" sz="5400" b="1">
                <a:latin typeface="Arial"/>
                <a:cs typeface="Arial"/>
              </a:rPr>
              <a:t>İlk</a:t>
            </a:r>
            <a:r>
              <a:rPr dirty="0" sz="5400" spc="-5" b="1">
                <a:latin typeface="Arial"/>
                <a:cs typeface="Arial"/>
              </a:rPr>
              <a:t> </a:t>
            </a:r>
            <a:r>
              <a:rPr dirty="0" sz="5400" b="1">
                <a:latin typeface="Arial"/>
                <a:cs typeface="Arial"/>
              </a:rPr>
              <a:t>Kez</a:t>
            </a:r>
            <a:r>
              <a:rPr dirty="0" sz="5400" spc="-25" b="1">
                <a:latin typeface="Arial"/>
                <a:cs typeface="Arial"/>
              </a:rPr>
              <a:t> </a:t>
            </a:r>
            <a:r>
              <a:rPr dirty="0" sz="5400" b="1">
                <a:latin typeface="Arial"/>
                <a:cs typeface="Arial"/>
              </a:rPr>
              <a:t>Firma </a:t>
            </a:r>
            <a:r>
              <a:rPr dirty="0" sz="5400" spc="-10" b="1">
                <a:latin typeface="Arial"/>
                <a:cs typeface="Arial"/>
              </a:rPr>
              <a:t>Kaydı Oluşturma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856610" y="4225671"/>
            <a:ext cx="3429000" cy="71755"/>
          </a:xfrm>
          <a:custGeom>
            <a:avLst/>
            <a:gdLst/>
            <a:ahLst/>
            <a:cxnLst/>
            <a:rect l="l" t="t" r="r" b="b"/>
            <a:pathLst>
              <a:path w="3429000" h="71754">
                <a:moveTo>
                  <a:pt x="3429000" y="0"/>
                </a:moveTo>
                <a:lnTo>
                  <a:pt x="0" y="0"/>
                </a:lnTo>
                <a:lnTo>
                  <a:pt x="0" y="71627"/>
                </a:lnTo>
                <a:lnTo>
                  <a:pt x="3429000" y="71627"/>
                </a:lnTo>
                <a:lnTo>
                  <a:pt x="3429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9831" y="2060448"/>
            <a:ext cx="8749665" cy="4177665"/>
            <a:chOff x="179831" y="2060448"/>
            <a:chExt cx="8749665" cy="41776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060448"/>
              <a:ext cx="8749284" cy="417728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18693" y="3141726"/>
              <a:ext cx="970915" cy="792480"/>
            </a:xfrm>
            <a:custGeom>
              <a:avLst/>
              <a:gdLst/>
              <a:ahLst/>
              <a:cxnLst/>
              <a:rect l="l" t="t" r="r" b="b"/>
              <a:pathLst>
                <a:path w="970915" h="792479">
                  <a:moveTo>
                    <a:pt x="574548" y="0"/>
                  </a:moveTo>
                  <a:lnTo>
                    <a:pt x="574548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4548" y="594360"/>
                  </a:lnTo>
                  <a:lnTo>
                    <a:pt x="574548" y="792480"/>
                  </a:lnTo>
                  <a:lnTo>
                    <a:pt x="970788" y="396239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8693" y="3141726"/>
              <a:ext cx="970915" cy="792480"/>
            </a:xfrm>
            <a:custGeom>
              <a:avLst/>
              <a:gdLst/>
              <a:ahLst/>
              <a:cxnLst/>
              <a:rect l="l" t="t" r="r" b="b"/>
              <a:pathLst>
                <a:path w="970915" h="792479">
                  <a:moveTo>
                    <a:pt x="0" y="198120"/>
                  </a:moveTo>
                  <a:lnTo>
                    <a:pt x="574548" y="198120"/>
                  </a:lnTo>
                  <a:lnTo>
                    <a:pt x="574548" y="0"/>
                  </a:lnTo>
                  <a:lnTo>
                    <a:pt x="970788" y="396239"/>
                  </a:lnTo>
                  <a:lnTo>
                    <a:pt x="574548" y="792480"/>
                  </a:lnTo>
                  <a:lnTo>
                    <a:pt x="574548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64565" y="1513458"/>
            <a:ext cx="27190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Bilgileri’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1752" y="1915667"/>
            <a:ext cx="8503920" cy="4394200"/>
            <a:chOff x="301752" y="1915667"/>
            <a:chExt cx="8503920" cy="43942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1915667"/>
              <a:ext cx="8503920" cy="439369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39090" y="2565653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3" y="0"/>
                  </a:moveTo>
                  <a:lnTo>
                    <a:pt x="573023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3023" y="594360"/>
                  </a:lnTo>
                  <a:lnTo>
                    <a:pt x="573023" y="792480"/>
                  </a:lnTo>
                  <a:lnTo>
                    <a:pt x="969263" y="396240"/>
                  </a:lnTo>
                  <a:lnTo>
                    <a:pt x="57302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39090" y="2565653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20"/>
                  </a:moveTo>
                  <a:lnTo>
                    <a:pt x="573023" y="198120"/>
                  </a:lnTo>
                  <a:lnTo>
                    <a:pt x="573023" y="0"/>
                  </a:lnTo>
                  <a:lnTo>
                    <a:pt x="969263" y="396240"/>
                  </a:lnTo>
                  <a:lnTo>
                    <a:pt x="573023" y="792480"/>
                  </a:lnTo>
                  <a:lnTo>
                    <a:pt x="573023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47217" y="1438782"/>
            <a:ext cx="365950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İletişim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Bilgileri’</a:t>
            </a:r>
            <a:r>
              <a:rPr dirty="0" sz="2000" spc="-145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9831" y="1848612"/>
            <a:ext cx="8749665" cy="4460875"/>
            <a:chOff x="179831" y="1848612"/>
            <a:chExt cx="8749665" cy="4460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848612"/>
              <a:ext cx="8749283" cy="446074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15645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4" y="0"/>
                  </a:moveTo>
                  <a:lnTo>
                    <a:pt x="573024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3024" y="594360"/>
                  </a:lnTo>
                  <a:lnTo>
                    <a:pt x="573024" y="792480"/>
                  </a:lnTo>
                  <a:lnTo>
                    <a:pt x="969263" y="39624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5645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20"/>
                  </a:moveTo>
                  <a:lnTo>
                    <a:pt x="573024" y="198120"/>
                  </a:lnTo>
                  <a:lnTo>
                    <a:pt x="573024" y="0"/>
                  </a:lnTo>
                  <a:lnTo>
                    <a:pt x="969263" y="396240"/>
                  </a:lnTo>
                  <a:lnTo>
                    <a:pt x="573024" y="792480"/>
                  </a:lnTo>
                  <a:lnTo>
                    <a:pt x="573024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18540" y="1443050"/>
            <a:ext cx="53784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Haritadan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Lokasyonu’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seçilerek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1752" y="2133600"/>
            <a:ext cx="8503920" cy="4104640"/>
            <a:chOff x="301752" y="2133600"/>
            <a:chExt cx="8503920" cy="4104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2133600"/>
              <a:ext cx="8503920" cy="410413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81762" y="479831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4" y="0"/>
                  </a:moveTo>
                  <a:lnTo>
                    <a:pt x="573024" y="198119"/>
                  </a:lnTo>
                  <a:lnTo>
                    <a:pt x="0" y="198119"/>
                  </a:lnTo>
                  <a:lnTo>
                    <a:pt x="0" y="594360"/>
                  </a:lnTo>
                  <a:lnTo>
                    <a:pt x="573024" y="594360"/>
                  </a:lnTo>
                  <a:lnTo>
                    <a:pt x="573024" y="792480"/>
                  </a:lnTo>
                  <a:lnTo>
                    <a:pt x="969263" y="39624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1762" y="479831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19"/>
                  </a:moveTo>
                  <a:lnTo>
                    <a:pt x="573024" y="198119"/>
                  </a:lnTo>
                  <a:lnTo>
                    <a:pt x="573024" y="0"/>
                  </a:lnTo>
                  <a:lnTo>
                    <a:pt x="969263" y="396240"/>
                  </a:lnTo>
                  <a:lnTo>
                    <a:pt x="573024" y="792480"/>
                  </a:lnTo>
                  <a:lnTo>
                    <a:pt x="573024" y="594360"/>
                  </a:lnTo>
                  <a:lnTo>
                    <a:pt x="0" y="594360"/>
                  </a:lnTo>
                  <a:lnTo>
                    <a:pt x="0" y="198119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59740" y="1408557"/>
            <a:ext cx="833374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Firmaya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ait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belgeler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</a:t>
            </a:r>
            <a:r>
              <a:rPr dirty="0" sz="2000" b="1" i="1">
                <a:latin typeface="Arial"/>
                <a:cs typeface="Arial"/>
              </a:rPr>
              <a:t>Ticaret</a:t>
            </a:r>
            <a:r>
              <a:rPr dirty="0" sz="2000" spc="-5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Sicil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Gazetesi,</a:t>
            </a:r>
            <a:r>
              <a:rPr dirty="0" sz="2000" spc="-7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İmza</a:t>
            </a:r>
            <a:r>
              <a:rPr dirty="0" sz="2000" spc="-4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Sirküsü,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spc="-10" b="1" i="1">
                <a:latin typeface="Arial"/>
                <a:cs typeface="Arial"/>
              </a:rPr>
              <a:t>Vekaletname</a:t>
            </a:r>
            <a:r>
              <a:rPr dirty="0" sz="2000" spc="-1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vb.</a:t>
            </a:r>
            <a:r>
              <a:rPr dirty="0" sz="2000" i="1">
                <a:latin typeface="Arial"/>
                <a:cs typeface="Arial"/>
              </a:rPr>
              <a:t>)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78891" y="2215895"/>
            <a:ext cx="8505825" cy="4185285"/>
            <a:chOff x="278891" y="2215895"/>
            <a:chExt cx="8505825" cy="41852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891" y="2215895"/>
              <a:ext cx="8505444" cy="400507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0257" y="4508753"/>
              <a:ext cx="970915" cy="576580"/>
            </a:xfrm>
            <a:custGeom>
              <a:avLst/>
              <a:gdLst/>
              <a:ahLst/>
              <a:cxnLst/>
              <a:rect l="l" t="t" r="r" b="b"/>
              <a:pathLst>
                <a:path w="970915" h="576579">
                  <a:moveTo>
                    <a:pt x="682752" y="0"/>
                  </a:moveTo>
                  <a:lnTo>
                    <a:pt x="682752" y="144018"/>
                  </a:lnTo>
                  <a:lnTo>
                    <a:pt x="0" y="144018"/>
                  </a:lnTo>
                  <a:lnTo>
                    <a:pt x="0" y="432054"/>
                  </a:lnTo>
                  <a:lnTo>
                    <a:pt x="682752" y="432054"/>
                  </a:lnTo>
                  <a:lnTo>
                    <a:pt x="682752" y="576072"/>
                  </a:lnTo>
                  <a:lnTo>
                    <a:pt x="970788" y="288036"/>
                  </a:lnTo>
                  <a:lnTo>
                    <a:pt x="68275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0257" y="4508753"/>
              <a:ext cx="970915" cy="576580"/>
            </a:xfrm>
            <a:custGeom>
              <a:avLst/>
              <a:gdLst/>
              <a:ahLst/>
              <a:cxnLst/>
              <a:rect l="l" t="t" r="r" b="b"/>
              <a:pathLst>
                <a:path w="970915" h="576579">
                  <a:moveTo>
                    <a:pt x="0" y="144018"/>
                  </a:moveTo>
                  <a:lnTo>
                    <a:pt x="682752" y="144018"/>
                  </a:lnTo>
                  <a:lnTo>
                    <a:pt x="682752" y="0"/>
                  </a:lnTo>
                  <a:lnTo>
                    <a:pt x="970788" y="288036"/>
                  </a:lnTo>
                  <a:lnTo>
                    <a:pt x="682752" y="576072"/>
                  </a:lnTo>
                  <a:lnTo>
                    <a:pt x="682752" y="432054"/>
                  </a:lnTo>
                  <a:lnTo>
                    <a:pt x="0" y="432054"/>
                  </a:lnTo>
                  <a:lnTo>
                    <a:pt x="0" y="14401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33794" y="5604510"/>
              <a:ext cx="969644" cy="791210"/>
            </a:xfrm>
            <a:custGeom>
              <a:avLst/>
              <a:gdLst/>
              <a:ahLst/>
              <a:cxnLst/>
              <a:rect l="l" t="t" r="r" b="b"/>
              <a:pathLst>
                <a:path w="969645" h="791210">
                  <a:moveTo>
                    <a:pt x="573785" y="0"/>
                  </a:moveTo>
                  <a:lnTo>
                    <a:pt x="573785" y="197738"/>
                  </a:lnTo>
                  <a:lnTo>
                    <a:pt x="0" y="197738"/>
                  </a:lnTo>
                  <a:lnTo>
                    <a:pt x="0" y="593216"/>
                  </a:lnTo>
                  <a:lnTo>
                    <a:pt x="573785" y="593216"/>
                  </a:lnTo>
                  <a:lnTo>
                    <a:pt x="573785" y="790955"/>
                  </a:lnTo>
                  <a:lnTo>
                    <a:pt x="969263" y="395477"/>
                  </a:lnTo>
                  <a:lnTo>
                    <a:pt x="57378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33794" y="5604510"/>
              <a:ext cx="969644" cy="791210"/>
            </a:xfrm>
            <a:custGeom>
              <a:avLst/>
              <a:gdLst/>
              <a:ahLst/>
              <a:cxnLst/>
              <a:rect l="l" t="t" r="r" b="b"/>
              <a:pathLst>
                <a:path w="969645" h="791210">
                  <a:moveTo>
                    <a:pt x="0" y="197738"/>
                  </a:moveTo>
                  <a:lnTo>
                    <a:pt x="573785" y="197738"/>
                  </a:lnTo>
                  <a:lnTo>
                    <a:pt x="573785" y="0"/>
                  </a:lnTo>
                  <a:lnTo>
                    <a:pt x="969263" y="395477"/>
                  </a:lnTo>
                  <a:lnTo>
                    <a:pt x="573785" y="790955"/>
                  </a:lnTo>
                  <a:lnTo>
                    <a:pt x="573785" y="593216"/>
                  </a:lnTo>
                  <a:lnTo>
                    <a:pt x="0" y="593216"/>
                  </a:lnTo>
                  <a:lnTo>
                    <a:pt x="0" y="1977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74142" y="1470405"/>
            <a:ext cx="81203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Form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onaylama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işlemi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yapılır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‘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İl</a:t>
            </a:r>
            <a:r>
              <a:rPr dirty="0" u="sng" sz="16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Müdürlüğüne</a:t>
            </a:r>
            <a:r>
              <a:rPr dirty="0" u="sng" sz="160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gitmeden</a:t>
            </a:r>
            <a:r>
              <a:rPr dirty="0" u="sng" sz="16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EÇBS’ye</a:t>
            </a:r>
            <a:r>
              <a:rPr dirty="0" u="sng" sz="16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Akta</a:t>
            </a:r>
            <a:r>
              <a:rPr dirty="0" sz="1600">
                <a:latin typeface="Arial"/>
                <a:cs typeface="Arial"/>
              </a:rPr>
              <a:t>r’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seçilerek </a:t>
            </a:r>
            <a:r>
              <a:rPr dirty="0" sz="1600">
                <a:latin typeface="Arial"/>
                <a:cs typeface="Arial"/>
              </a:rPr>
              <a:t>başvuru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tamamlanır.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İl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Müdürlüğü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onayına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gitmeden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Firma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aktif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olarak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kullanılabilir.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995928" y="6409944"/>
            <a:ext cx="3790315" cy="288290"/>
            <a:chOff x="3995928" y="6409944"/>
            <a:chExt cx="3790315" cy="28829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0" y="6409944"/>
              <a:ext cx="288035" cy="2880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1563" y="1988820"/>
            <a:ext cx="8505825" cy="4249420"/>
            <a:chOff x="321563" y="1988820"/>
            <a:chExt cx="8505825" cy="42494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1988820"/>
              <a:ext cx="8505444" cy="424891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075170" y="4473702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5" h="792479">
                  <a:moveTo>
                    <a:pt x="573024" y="0"/>
                  </a:moveTo>
                  <a:lnTo>
                    <a:pt x="573024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3024" y="594360"/>
                  </a:lnTo>
                  <a:lnTo>
                    <a:pt x="573024" y="792480"/>
                  </a:lnTo>
                  <a:lnTo>
                    <a:pt x="969263" y="39624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075170" y="4473702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5" h="792479">
                  <a:moveTo>
                    <a:pt x="0" y="198120"/>
                  </a:moveTo>
                  <a:lnTo>
                    <a:pt x="573024" y="198120"/>
                  </a:lnTo>
                  <a:lnTo>
                    <a:pt x="573024" y="0"/>
                  </a:lnTo>
                  <a:lnTo>
                    <a:pt x="969263" y="396240"/>
                  </a:lnTo>
                  <a:lnTo>
                    <a:pt x="573024" y="792480"/>
                  </a:lnTo>
                  <a:lnTo>
                    <a:pt x="573024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74065" y="1306525"/>
            <a:ext cx="811784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Listesini’</a:t>
            </a:r>
            <a:r>
              <a:rPr dirty="0" sz="2000" spc="-15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tıklayarak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aktif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(onaylanmış)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olan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firmanızı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kullanmaya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başlayabilirsiniz.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5279" y="2060448"/>
            <a:ext cx="8503920" cy="4032885"/>
            <a:chOff x="335279" y="2060448"/>
            <a:chExt cx="8503920" cy="40328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2060448"/>
              <a:ext cx="8503920" cy="403250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04365" y="3932682"/>
              <a:ext cx="970915" cy="576580"/>
            </a:xfrm>
            <a:custGeom>
              <a:avLst/>
              <a:gdLst/>
              <a:ahLst/>
              <a:cxnLst/>
              <a:rect l="l" t="t" r="r" b="b"/>
              <a:pathLst>
                <a:path w="970914" h="576579">
                  <a:moveTo>
                    <a:pt x="288035" y="0"/>
                  </a:moveTo>
                  <a:lnTo>
                    <a:pt x="0" y="288036"/>
                  </a:lnTo>
                  <a:lnTo>
                    <a:pt x="288035" y="576072"/>
                  </a:lnTo>
                  <a:lnTo>
                    <a:pt x="288035" y="432054"/>
                  </a:lnTo>
                  <a:lnTo>
                    <a:pt x="970788" y="432054"/>
                  </a:lnTo>
                  <a:lnTo>
                    <a:pt x="970788" y="144018"/>
                  </a:lnTo>
                  <a:lnTo>
                    <a:pt x="288035" y="144018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04365" y="3932682"/>
              <a:ext cx="970915" cy="576580"/>
            </a:xfrm>
            <a:custGeom>
              <a:avLst/>
              <a:gdLst/>
              <a:ahLst/>
              <a:cxnLst/>
              <a:rect l="l" t="t" r="r" b="b"/>
              <a:pathLst>
                <a:path w="970914" h="576579">
                  <a:moveTo>
                    <a:pt x="970788" y="432054"/>
                  </a:moveTo>
                  <a:lnTo>
                    <a:pt x="288035" y="432054"/>
                  </a:lnTo>
                  <a:lnTo>
                    <a:pt x="288035" y="576072"/>
                  </a:lnTo>
                  <a:lnTo>
                    <a:pt x="0" y="288036"/>
                  </a:lnTo>
                  <a:lnTo>
                    <a:pt x="288035" y="0"/>
                  </a:lnTo>
                  <a:lnTo>
                    <a:pt x="288035" y="144018"/>
                  </a:lnTo>
                  <a:lnTo>
                    <a:pt x="970788" y="144018"/>
                  </a:lnTo>
                  <a:lnTo>
                    <a:pt x="970788" y="432054"/>
                  </a:lnTo>
                  <a:close/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85"/>
              <a:t> </a:t>
            </a:r>
            <a:r>
              <a:rPr dirty="0"/>
              <a:t>Firma</a:t>
            </a:r>
            <a:r>
              <a:rPr dirty="0" spc="-170"/>
              <a:t> </a:t>
            </a:r>
            <a:r>
              <a:rPr dirty="0" spc="-10"/>
              <a:t>Aktarımı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597023" y="4111244"/>
            <a:ext cx="20154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Onaylı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Firma</a:t>
            </a:r>
            <a:r>
              <a:rPr dirty="0" sz="2000" spc="-20">
                <a:latin typeface="Arial"/>
                <a:cs typeface="Arial"/>
              </a:rPr>
              <a:t> İsmi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9940" y="1415033"/>
            <a:ext cx="773747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‘Hesap(Firma,Kurum…)’</a:t>
            </a:r>
            <a:r>
              <a:rPr dirty="0" sz="2000" spc="-15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tıklayarak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aktif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(onaylanmış)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olan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firmanızı görebilirsiniz.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13688" y="2886582"/>
            <a:ext cx="6377940" cy="78105"/>
          </a:xfrm>
          <a:custGeom>
            <a:avLst/>
            <a:gdLst/>
            <a:ahLst/>
            <a:cxnLst/>
            <a:rect l="l" t="t" r="r" b="b"/>
            <a:pathLst>
              <a:path w="6377940" h="78105">
                <a:moveTo>
                  <a:pt x="6377940" y="0"/>
                </a:moveTo>
                <a:lnTo>
                  <a:pt x="0" y="0"/>
                </a:lnTo>
                <a:lnTo>
                  <a:pt x="0" y="77724"/>
                </a:lnTo>
                <a:lnTo>
                  <a:pt x="6377940" y="77724"/>
                </a:lnTo>
                <a:lnTo>
                  <a:pt x="6377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1241" y="2033396"/>
            <a:ext cx="640397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EÇBS</a:t>
            </a:r>
            <a:r>
              <a:rPr dirty="0" sz="5400" spc="165"/>
              <a:t> </a:t>
            </a:r>
            <a:r>
              <a:rPr dirty="0" sz="6000" spc="-45"/>
              <a:t>Tesis(Şube)</a:t>
            </a:r>
            <a:endParaRPr sz="6000"/>
          </a:p>
        </p:txBody>
      </p:sp>
      <p:sp>
        <p:nvSpPr>
          <p:cNvPr id="4" name="object 4" descr=""/>
          <p:cNvSpPr txBox="1"/>
          <p:nvPr/>
        </p:nvSpPr>
        <p:spPr>
          <a:xfrm>
            <a:off x="2964307" y="2947492"/>
            <a:ext cx="307530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Arial"/>
                <a:cs typeface="Arial"/>
              </a:rPr>
              <a:t>Aktarımı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976372" y="3802507"/>
            <a:ext cx="3051175" cy="79375"/>
          </a:xfrm>
          <a:custGeom>
            <a:avLst/>
            <a:gdLst/>
            <a:ahLst/>
            <a:cxnLst/>
            <a:rect l="l" t="t" r="r" b="b"/>
            <a:pathLst>
              <a:path w="3051175" h="79375">
                <a:moveTo>
                  <a:pt x="3051048" y="0"/>
                </a:moveTo>
                <a:lnTo>
                  <a:pt x="0" y="0"/>
                </a:lnTo>
                <a:lnTo>
                  <a:pt x="0" y="79248"/>
                </a:lnTo>
                <a:lnTo>
                  <a:pt x="3051048" y="79248"/>
                </a:lnTo>
                <a:lnTo>
                  <a:pt x="3051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540" y="1443050"/>
            <a:ext cx="787082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e-Devlet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ile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Giriş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bölümünden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EÇBS’ne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giriş</a:t>
            </a:r>
            <a:r>
              <a:rPr dirty="0" sz="2000" spc="-10">
                <a:latin typeface="Arial"/>
                <a:cs typeface="Arial"/>
              </a:rPr>
              <a:t> yapılır.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 spc="-20">
                <a:latin typeface="Arial"/>
                <a:cs typeface="Arial"/>
              </a:rPr>
              <a:t>Tesis(Şube)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aktifleştirme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işleminin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yapılabilmesi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için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öncelikle</a:t>
            </a:r>
            <a:r>
              <a:rPr dirty="0" sz="20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bağlı </a:t>
            </a:r>
            <a:r>
              <a:rPr dirty="0" sz="2000">
                <a:latin typeface="Arial"/>
                <a:cs typeface="Arial"/>
              </a:rPr>
              <a:t>olduğu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u="sng" sz="20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firmanın</a:t>
            </a:r>
            <a:r>
              <a:rPr dirty="0" u="sng" sz="2000" spc="-5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aktarılması</a:t>
            </a:r>
            <a:r>
              <a:rPr dirty="0" u="sng" sz="2000" spc="-6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gerekmektedir.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2755392"/>
            <a:ext cx="8503920" cy="3339465"/>
            <a:chOff x="251459" y="2755392"/>
            <a:chExt cx="8503920" cy="3339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755392"/>
              <a:ext cx="8503920" cy="333908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72762" y="3726942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486917" y="0"/>
                  </a:moveTo>
                  <a:lnTo>
                    <a:pt x="486917" y="142112"/>
                  </a:lnTo>
                  <a:lnTo>
                    <a:pt x="0" y="142112"/>
                  </a:lnTo>
                  <a:lnTo>
                    <a:pt x="0" y="426338"/>
                  </a:lnTo>
                  <a:lnTo>
                    <a:pt x="486917" y="426338"/>
                  </a:lnTo>
                  <a:lnTo>
                    <a:pt x="486917" y="568451"/>
                  </a:lnTo>
                  <a:lnTo>
                    <a:pt x="771143" y="284225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72762" y="3726942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0" y="142112"/>
                  </a:moveTo>
                  <a:lnTo>
                    <a:pt x="486917" y="142112"/>
                  </a:lnTo>
                  <a:lnTo>
                    <a:pt x="486917" y="0"/>
                  </a:lnTo>
                  <a:lnTo>
                    <a:pt x="771143" y="284225"/>
                  </a:lnTo>
                  <a:lnTo>
                    <a:pt x="486917" y="568451"/>
                  </a:lnTo>
                  <a:lnTo>
                    <a:pt x="486917" y="426338"/>
                  </a:lnTo>
                  <a:lnTo>
                    <a:pt x="0" y="426338"/>
                  </a:lnTo>
                  <a:lnTo>
                    <a:pt x="0" y="14211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372606" y="4150614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284225" y="0"/>
                  </a:moveTo>
                  <a:lnTo>
                    <a:pt x="0" y="284225"/>
                  </a:lnTo>
                  <a:lnTo>
                    <a:pt x="142113" y="284225"/>
                  </a:lnTo>
                  <a:lnTo>
                    <a:pt x="142113" y="771144"/>
                  </a:lnTo>
                  <a:lnTo>
                    <a:pt x="426339" y="771144"/>
                  </a:lnTo>
                  <a:lnTo>
                    <a:pt x="426339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72606" y="4150614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142113" y="771144"/>
                  </a:moveTo>
                  <a:lnTo>
                    <a:pt x="142113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9" y="284225"/>
                  </a:lnTo>
                  <a:lnTo>
                    <a:pt x="426339" y="771144"/>
                  </a:lnTo>
                  <a:lnTo>
                    <a:pt x="142113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20979" y="1844039"/>
            <a:ext cx="8632190" cy="4505325"/>
            <a:chOff x="220979" y="1844039"/>
            <a:chExt cx="8632190" cy="45053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1844039"/>
              <a:ext cx="8631936" cy="45049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76705" y="3559301"/>
              <a:ext cx="772795" cy="568960"/>
            </a:xfrm>
            <a:custGeom>
              <a:avLst/>
              <a:gdLst/>
              <a:ahLst/>
              <a:cxnLst/>
              <a:rect l="l" t="t" r="r" b="b"/>
              <a:pathLst>
                <a:path w="772794" h="568960">
                  <a:moveTo>
                    <a:pt x="284225" y="0"/>
                  </a:moveTo>
                  <a:lnTo>
                    <a:pt x="0" y="284225"/>
                  </a:lnTo>
                  <a:lnTo>
                    <a:pt x="284225" y="568452"/>
                  </a:lnTo>
                  <a:lnTo>
                    <a:pt x="284225" y="426339"/>
                  </a:lnTo>
                  <a:lnTo>
                    <a:pt x="772668" y="426339"/>
                  </a:lnTo>
                  <a:lnTo>
                    <a:pt x="772668" y="142112"/>
                  </a:lnTo>
                  <a:lnTo>
                    <a:pt x="284225" y="142112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76705" y="3559301"/>
              <a:ext cx="772795" cy="568960"/>
            </a:xfrm>
            <a:custGeom>
              <a:avLst/>
              <a:gdLst/>
              <a:ahLst/>
              <a:cxnLst/>
              <a:rect l="l" t="t" r="r" b="b"/>
              <a:pathLst>
                <a:path w="772794" h="568960">
                  <a:moveTo>
                    <a:pt x="772668" y="426339"/>
                  </a:moveTo>
                  <a:lnTo>
                    <a:pt x="284225" y="426339"/>
                  </a:lnTo>
                  <a:lnTo>
                    <a:pt x="284225" y="568452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284225" y="142112"/>
                  </a:lnTo>
                  <a:lnTo>
                    <a:pt x="772668" y="142112"/>
                  </a:lnTo>
                  <a:lnTo>
                    <a:pt x="772668" y="426339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83540" y="1470406"/>
            <a:ext cx="60280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Anasayfa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sekmesinden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‘Tesis(Şube)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Listesi’</a:t>
            </a:r>
            <a:r>
              <a:rPr dirty="0" sz="2000" spc="-150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tıklanır.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5279" y="1981200"/>
            <a:ext cx="8310880" cy="4716780"/>
            <a:chOff x="335279" y="1981200"/>
            <a:chExt cx="8310880" cy="4716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1981200"/>
              <a:ext cx="8310371" cy="439369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762" y="3275838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486917" y="0"/>
                  </a:moveTo>
                  <a:lnTo>
                    <a:pt x="486917" y="142112"/>
                  </a:lnTo>
                  <a:lnTo>
                    <a:pt x="0" y="142112"/>
                  </a:lnTo>
                  <a:lnTo>
                    <a:pt x="0" y="426338"/>
                  </a:lnTo>
                  <a:lnTo>
                    <a:pt x="486917" y="426338"/>
                  </a:lnTo>
                  <a:lnTo>
                    <a:pt x="486917" y="568451"/>
                  </a:lnTo>
                  <a:lnTo>
                    <a:pt x="771143" y="284225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762" y="3275838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0" y="142112"/>
                  </a:moveTo>
                  <a:lnTo>
                    <a:pt x="486917" y="142112"/>
                  </a:lnTo>
                  <a:lnTo>
                    <a:pt x="486917" y="0"/>
                  </a:lnTo>
                  <a:lnTo>
                    <a:pt x="771143" y="284225"/>
                  </a:lnTo>
                  <a:lnTo>
                    <a:pt x="486917" y="568451"/>
                  </a:lnTo>
                  <a:lnTo>
                    <a:pt x="486917" y="426338"/>
                  </a:lnTo>
                  <a:lnTo>
                    <a:pt x="0" y="426338"/>
                  </a:lnTo>
                  <a:lnTo>
                    <a:pt x="0" y="14211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61582" y="3793998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284225" y="0"/>
                  </a:moveTo>
                  <a:lnTo>
                    <a:pt x="0" y="284225"/>
                  </a:lnTo>
                  <a:lnTo>
                    <a:pt x="142113" y="284225"/>
                  </a:lnTo>
                  <a:lnTo>
                    <a:pt x="142113" y="771144"/>
                  </a:lnTo>
                  <a:lnTo>
                    <a:pt x="426339" y="771144"/>
                  </a:lnTo>
                  <a:lnTo>
                    <a:pt x="426339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61582" y="3793998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142113" y="771144"/>
                  </a:moveTo>
                  <a:lnTo>
                    <a:pt x="142113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9" y="284225"/>
                  </a:lnTo>
                  <a:lnTo>
                    <a:pt x="426339" y="771144"/>
                  </a:lnTo>
                  <a:lnTo>
                    <a:pt x="142113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6409944"/>
              <a:ext cx="288035" cy="2880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7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sp>
        <p:nvSpPr>
          <p:cNvPr id="12" name="object 12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6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1218" y="1344929"/>
            <a:ext cx="81489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Firma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Yetkilisi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Arial"/>
                <a:cs typeface="Arial"/>
                <a:hlinkClick r:id="rId5"/>
              </a:rPr>
              <a:t>www.ecbs.cevre.gov.tr</a:t>
            </a:r>
            <a:r>
              <a:rPr dirty="0" sz="1800" spc="5">
                <a:solidFill>
                  <a:srgbClr val="EB8703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üzerinden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e-</a:t>
            </a:r>
            <a:r>
              <a:rPr dirty="0" sz="1800">
                <a:latin typeface="Arial"/>
                <a:cs typeface="Arial"/>
              </a:rPr>
              <a:t>Devlet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şifresi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EÇBS’ye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giriş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yapmalı;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2133600"/>
            <a:ext cx="8503920" cy="417576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83540" y="1470406"/>
            <a:ext cx="832167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Arial"/>
                <a:cs typeface="Arial"/>
              </a:rPr>
              <a:t>Tesis(Şube)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Listesinde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görünen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tesisin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aktarım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işlemi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için</a:t>
            </a:r>
            <a:r>
              <a:rPr dirty="0" sz="2000" spc="-10">
                <a:latin typeface="Arial"/>
                <a:cs typeface="Arial"/>
              </a:rPr>
              <a:t> ‘ECBS’ye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Aktar’ </a:t>
            </a:r>
            <a:r>
              <a:rPr dirty="0" sz="2000">
                <a:latin typeface="Arial"/>
                <a:cs typeface="Arial"/>
              </a:rPr>
              <a:t>butonu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tıklanır.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097011" y="4431791"/>
            <a:ext cx="579120" cy="783590"/>
            <a:chOff x="8097011" y="4431791"/>
            <a:chExt cx="579120" cy="783590"/>
          </a:xfrm>
        </p:grpSpPr>
        <p:sp>
          <p:nvSpPr>
            <p:cNvPr id="6" name="object 6" descr=""/>
            <p:cNvSpPr/>
            <p:nvPr/>
          </p:nvSpPr>
          <p:spPr>
            <a:xfrm>
              <a:off x="8102345" y="4437125"/>
              <a:ext cx="568960" cy="772795"/>
            </a:xfrm>
            <a:custGeom>
              <a:avLst/>
              <a:gdLst/>
              <a:ahLst/>
              <a:cxnLst/>
              <a:rect l="l" t="t" r="r" b="b"/>
              <a:pathLst>
                <a:path w="568959" h="772795">
                  <a:moveTo>
                    <a:pt x="284225" y="0"/>
                  </a:moveTo>
                  <a:lnTo>
                    <a:pt x="0" y="284225"/>
                  </a:lnTo>
                  <a:lnTo>
                    <a:pt x="142112" y="284225"/>
                  </a:lnTo>
                  <a:lnTo>
                    <a:pt x="142112" y="772668"/>
                  </a:lnTo>
                  <a:lnTo>
                    <a:pt x="426338" y="772668"/>
                  </a:lnTo>
                  <a:lnTo>
                    <a:pt x="426338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102345" y="4437125"/>
              <a:ext cx="568960" cy="772795"/>
            </a:xfrm>
            <a:custGeom>
              <a:avLst/>
              <a:gdLst/>
              <a:ahLst/>
              <a:cxnLst/>
              <a:rect l="l" t="t" r="r" b="b"/>
              <a:pathLst>
                <a:path w="568959" h="772795">
                  <a:moveTo>
                    <a:pt x="142112" y="772668"/>
                  </a:moveTo>
                  <a:lnTo>
                    <a:pt x="142112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8" y="284225"/>
                  </a:lnTo>
                  <a:lnTo>
                    <a:pt x="426338" y="772668"/>
                  </a:lnTo>
                  <a:lnTo>
                    <a:pt x="142112" y="772668"/>
                  </a:lnTo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15239" y="1432306"/>
            <a:ext cx="31076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>
                <a:latin typeface="Arial"/>
                <a:cs typeface="Arial"/>
              </a:rPr>
              <a:t>Tesis(Şube)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bilgileri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46888" y="1988819"/>
            <a:ext cx="8562340" cy="4241800"/>
            <a:chOff x="246888" y="1988819"/>
            <a:chExt cx="8562340" cy="4241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988819"/>
              <a:ext cx="8503919" cy="424129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52222" y="2602229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702564" y="0"/>
                  </a:moveTo>
                  <a:lnTo>
                    <a:pt x="702564" y="208787"/>
                  </a:lnTo>
                  <a:lnTo>
                    <a:pt x="0" y="208787"/>
                  </a:lnTo>
                  <a:lnTo>
                    <a:pt x="0" y="626364"/>
                  </a:lnTo>
                  <a:lnTo>
                    <a:pt x="702564" y="626364"/>
                  </a:lnTo>
                  <a:lnTo>
                    <a:pt x="702564" y="835152"/>
                  </a:lnTo>
                  <a:lnTo>
                    <a:pt x="1120140" y="417575"/>
                  </a:lnTo>
                  <a:lnTo>
                    <a:pt x="70256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2222" y="2602229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0" y="208787"/>
                  </a:moveTo>
                  <a:lnTo>
                    <a:pt x="702564" y="208787"/>
                  </a:lnTo>
                  <a:lnTo>
                    <a:pt x="702564" y="0"/>
                  </a:lnTo>
                  <a:lnTo>
                    <a:pt x="1120140" y="417575"/>
                  </a:lnTo>
                  <a:lnTo>
                    <a:pt x="702564" y="835152"/>
                  </a:lnTo>
                  <a:lnTo>
                    <a:pt x="702564" y="626364"/>
                  </a:lnTo>
                  <a:lnTo>
                    <a:pt x="0" y="626364"/>
                  </a:lnTo>
                  <a:lnTo>
                    <a:pt x="0" y="208787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7217" y="1438782"/>
            <a:ext cx="40347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Tesis(Şube)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iletişim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bilgileri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75260" y="1940051"/>
            <a:ext cx="8674735" cy="4343400"/>
            <a:chOff x="175260" y="1940051"/>
            <a:chExt cx="8674735" cy="43434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1" y="1940051"/>
              <a:ext cx="8555735" cy="434340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0594" y="2492501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702564" y="0"/>
                  </a:moveTo>
                  <a:lnTo>
                    <a:pt x="702564" y="208787"/>
                  </a:lnTo>
                  <a:lnTo>
                    <a:pt x="0" y="208787"/>
                  </a:lnTo>
                  <a:lnTo>
                    <a:pt x="0" y="626363"/>
                  </a:lnTo>
                  <a:lnTo>
                    <a:pt x="702564" y="626363"/>
                  </a:lnTo>
                  <a:lnTo>
                    <a:pt x="702564" y="835151"/>
                  </a:lnTo>
                  <a:lnTo>
                    <a:pt x="1120140" y="417575"/>
                  </a:lnTo>
                  <a:lnTo>
                    <a:pt x="70256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80594" y="2492501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0" y="208787"/>
                  </a:moveTo>
                  <a:lnTo>
                    <a:pt x="702564" y="208787"/>
                  </a:lnTo>
                  <a:lnTo>
                    <a:pt x="702564" y="0"/>
                  </a:lnTo>
                  <a:lnTo>
                    <a:pt x="1120140" y="417575"/>
                  </a:lnTo>
                  <a:lnTo>
                    <a:pt x="702564" y="835151"/>
                  </a:lnTo>
                  <a:lnTo>
                    <a:pt x="702564" y="626363"/>
                  </a:lnTo>
                  <a:lnTo>
                    <a:pt x="0" y="626363"/>
                  </a:lnTo>
                  <a:lnTo>
                    <a:pt x="0" y="208787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75260" y="2133600"/>
            <a:ext cx="8650605" cy="4104640"/>
            <a:chOff x="175260" y="2133600"/>
            <a:chExt cx="8650605" cy="41046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515" y="2133600"/>
              <a:ext cx="8506968" cy="41041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0594" y="2626614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702564" y="0"/>
                  </a:moveTo>
                  <a:lnTo>
                    <a:pt x="702564" y="208787"/>
                  </a:lnTo>
                  <a:lnTo>
                    <a:pt x="0" y="208787"/>
                  </a:lnTo>
                  <a:lnTo>
                    <a:pt x="0" y="626363"/>
                  </a:lnTo>
                  <a:lnTo>
                    <a:pt x="702564" y="626363"/>
                  </a:lnTo>
                  <a:lnTo>
                    <a:pt x="702564" y="835151"/>
                  </a:lnTo>
                  <a:lnTo>
                    <a:pt x="1120140" y="417575"/>
                  </a:lnTo>
                  <a:lnTo>
                    <a:pt x="70256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0594" y="2626614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0" y="208787"/>
                  </a:moveTo>
                  <a:lnTo>
                    <a:pt x="702564" y="208787"/>
                  </a:lnTo>
                  <a:lnTo>
                    <a:pt x="702564" y="0"/>
                  </a:lnTo>
                  <a:lnTo>
                    <a:pt x="1120140" y="417575"/>
                  </a:lnTo>
                  <a:lnTo>
                    <a:pt x="702564" y="835151"/>
                  </a:lnTo>
                  <a:lnTo>
                    <a:pt x="702564" y="626363"/>
                  </a:lnTo>
                  <a:lnTo>
                    <a:pt x="0" y="626363"/>
                  </a:lnTo>
                  <a:lnTo>
                    <a:pt x="0" y="208787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32891" y="1511249"/>
            <a:ext cx="60515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Haritadan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‘Tesis(Şube)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Lokasyonu’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seçilerek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0" y="2133600"/>
            <a:ext cx="8898890" cy="4104640"/>
            <a:chOff x="30480" y="2133600"/>
            <a:chExt cx="8898890" cy="4104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2" y="2133600"/>
              <a:ext cx="8749283" cy="41041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5814" y="3213354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702564" y="0"/>
                  </a:moveTo>
                  <a:lnTo>
                    <a:pt x="702564" y="208787"/>
                  </a:lnTo>
                  <a:lnTo>
                    <a:pt x="0" y="208787"/>
                  </a:lnTo>
                  <a:lnTo>
                    <a:pt x="0" y="626364"/>
                  </a:lnTo>
                  <a:lnTo>
                    <a:pt x="702564" y="626364"/>
                  </a:lnTo>
                  <a:lnTo>
                    <a:pt x="702564" y="835152"/>
                  </a:lnTo>
                  <a:lnTo>
                    <a:pt x="1120140" y="417576"/>
                  </a:lnTo>
                  <a:lnTo>
                    <a:pt x="70256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814" y="3213354"/>
              <a:ext cx="1120140" cy="835660"/>
            </a:xfrm>
            <a:custGeom>
              <a:avLst/>
              <a:gdLst/>
              <a:ahLst/>
              <a:cxnLst/>
              <a:rect l="l" t="t" r="r" b="b"/>
              <a:pathLst>
                <a:path w="1120140" h="835660">
                  <a:moveTo>
                    <a:pt x="0" y="208787"/>
                  </a:moveTo>
                  <a:lnTo>
                    <a:pt x="702564" y="208787"/>
                  </a:lnTo>
                  <a:lnTo>
                    <a:pt x="702564" y="0"/>
                  </a:lnTo>
                  <a:lnTo>
                    <a:pt x="1120140" y="417576"/>
                  </a:lnTo>
                  <a:lnTo>
                    <a:pt x="702564" y="835152"/>
                  </a:lnTo>
                  <a:lnTo>
                    <a:pt x="702564" y="626364"/>
                  </a:lnTo>
                  <a:lnTo>
                    <a:pt x="0" y="626364"/>
                  </a:lnTo>
                  <a:lnTo>
                    <a:pt x="0" y="208787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59740" y="1408557"/>
            <a:ext cx="833374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Firmaya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ait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belgeler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</a:t>
            </a:r>
            <a:r>
              <a:rPr dirty="0" sz="2000" b="1" i="1">
                <a:latin typeface="Arial"/>
                <a:cs typeface="Arial"/>
              </a:rPr>
              <a:t>Ticaret</a:t>
            </a:r>
            <a:r>
              <a:rPr dirty="0" sz="2000" spc="-5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Sicil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Gazetesi,</a:t>
            </a:r>
            <a:r>
              <a:rPr dirty="0" sz="2000" spc="-7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İmza</a:t>
            </a:r>
            <a:r>
              <a:rPr dirty="0" sz="2000" spc="-45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Sirküsü,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spc="-10" b="1" i="1">
                <a:latin typeface="Arial"/>
                <a:cs typeface="Arial"/>
              </a:rPr>
              <a:t>Vekaletname</a:t>
            </a:r>
            <a:r>
              <a:rPr dirty="0" sz="2000" spc="-1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vb.</a:t>
            </a:r>
            <a:r>
              <a:rPr dirty="0" sz="2000" i="1">
                <a:latin typeface="Arial"/>
                <a:cs typeface="Arial"/>
              </a:rPr>
              <a:t>)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9831" y="2350007"/>
            <a:ext cx="8625840" cy="4348480"/>
            <a:chOff x="179831" y="2350007"/>
            <a:chExt cx="8625840" cy="43484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350007"/>
              <a:ext cx="8625840" cy="401574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957565" y="4856226"/>
              <a:ext cx="835660" cy="1122045"/>
            </a:xfrm>
            <a:custGeom>
              <a:avLst/>
              <a:gdLst/>
              <a:ahLst/>
              <a:cxnLst/>
              <a:rect l="l" t="t" r="r" b="b"/>
              <a:pathLst>
                <a:path w="835659" h="1122045">
                  <a:moveTo>
                    <a:pt x="626363" y="0"/>
                  </a:moveTo>
                  <a:lnTo>
                    <a:pt x="208787" y="0"/>
                  </a:lnTo>
                  <a:lnTo>
                    <a:pt x="208787" y="704088"/>
                  </a:lnTo>
                  <a:lnTo>
                    <a:pt x="0" y="704088"/>
                  </a:lnTo>
                  <a:lnTo>
                    <a:pt x="417575" y="1121664"/>
                  </a:lnTo>
                  <a:lnTo>
                    <a:pt x="835151" y="704088"/>
                  </a:lnTo>
                  <a:lnTo>
                    <a:pt x="626363" y="704088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957565" y="4856226"/>
              <a:ext cx="835660" cy="1122045"/>
            </a:xfrm>
            <a:custGeom>
              <a:avLst/>
              <a:gdLst/>
              <a:ahLst/>
              <a:cxnLst/>
              <a:rect l="l" t="t" r="r" b="b"/>
              <a:pathLst>
                <a:path w="835659" h="1122045">
                  <a:moveTo>
                    <a:pt x="626363" y="0"/>
                  </a:moveTo>
                  <a:lnTo>
                    <a:pt x="626363" y="704088"/>
                  </a:lnTo>
                  <a:lnTo>
                    <a:pt x="835151" y="704088"/>
                  </a:lnTo>
                  <a:lnTo>
                    <a:pt x="417575" y="1121664"/>
                  </a:lnTo>
                  <a:lnTo>
                    <a:pt x="0" y="704088"/>
                  </a:lnTo>
                  <a:lnTo>
                    <a:pt x="208787" y="704088"/>
                  </a:lnTo>
                  <a:lnTo>
                    <a:pt x="208787" y="0"/>
                  </a:lnTo>
                  <a:lnTo>
                    <a:pt x="626363" y="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6409944"/>
              <a:ext cx="288035" cy="288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65"/>
              <a:t> </a:t>
            </a:r>
            <a:r>
              <a:rPr dirty="0" spc="-30"/>
              <a:t>Tesis(Şube)</a:t>
            </a:r>
            <a:r>
              <a:rPr dirty="0" spc="-130"/>
              <a:t> </a:t>
            </a:r>
            <a:r>
              <a:rPr dirty="0" spc="-10"/>
              <a:t>Aktarımı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4142" y="1470405"/>
            <a:ext cx="81311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Form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onaylama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işlemi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yapılır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‘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İl</a:t>
            </a:r>
            <a:r>
              <a:rPr dirty="0" u="sng" sz="16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Müdürlüğüne</a:t>
            </a:r>
            <a:r>
              <a:rPr dirty="0" u="sng" sz="16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girmeden</a:t>
            </a:r>
            <a:r>
              <a:rPr dirty="0" u="sng" sz="16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EÇBS’ye</a:t>
            </a:r>
            <a:r>
              <a:rPr dirty="0" u="sng" sz="16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Akta</a:t>
            </a:r>
            <a:r>
              <a:rPr dirty="0" sz="1600">
                <a:latin typeface="Arial"/>
                <a:cs typeface="Arial"/>
              </a:rPr>
              <a:t>r’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seçilerek </a:t>
            </a:r>
            <a:r>
              <a:rPr dirty="0" sz="1600">
                <a:latin typeface="Arial"/>
                <a:cs typeface="Arial"/>
              </a:rPr>
              <a:t>başvuru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tamamlanır.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İl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Müdürlüğü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onayına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gitmeden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Tesis/Şube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aktif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olarak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kullanılabilir.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37919" y="2807335"/>
            <a:ext cx="5867400" cy="71755"/>
          </a:xfrm>
          <a:custGeom>
            <a:avLst/>
            <a:gdLst/>
            <a:ahLst/>
            <a:cxnLst/>
            <a:rect l="l" t="t" r="r" b="b"/>
            <a:pathLst>
              <a:path w="5867400" h="71755">
                <a:moveTo>
                  <a:pt x="5867400" y="0"/>
                </a:moveTo>
                <a:lnTo>
                  <a:pt x="0" y="0"/>
                </a:lnTo>
                <a:lnTo>
                  <a:pt x="0" y="71500"/>
                </a:lnTo>
                <a:lnTo>
                  <a:pt x="5867400" y="71500"/>
                </a:lnTo>
                <a:lnTo>
                  <a:pt x="5867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5600" y="2035886"/>
            <a:ext cx="589407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Uygulama</a:t>
            </a:r>
            <a:r>
              <a:rPr dirty="0" sz="5400" spc="-15"/>
              <a:t> </a:t>
            </a:r>
            <a:r>
              <a:rPr dirty="0" sz="5400" spc="-10"/>
              <a:t>Ekleme</a:t>
            </a:r>
            <a:endParaRPr sz="5400"/>
          </a:p>
        </p:txBody>
      </p:sp>
      <p:sp>
        <p:nvSpPr>
          <p:cNvPr id="4" name="object 4" descr=""/>
          <p:cNvSpPr txBox="1"/>
          <p:nvPr/>
        </p:nvSpPr>
        <p:spPr>
          <a:xfrm>
            <a:off x="3168142" y="2859100"/>
            <a:ext cx="280797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 b="1">
                <a:latin typeface="Arial"/>
                <a:cs typeface="Arial"/>
              </a:rPr>
              <a:t>İşlemleri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180207" y="3630295"/>
            <a:ext cx="2781300" cy="71755"/>
          </a:xfrm>
          <a:custGeom>
            <a:avLst/>
            <a:gdLst/>
            <a:ahLst/>
            <a:cxnLst/>
            <a:rect l="l" t="t" r="r" b="b"/>
            <a:pathLst>
              <a:path w="2781300" h="71754">
                <a:moveTo>
                  <a:pt x="2781300" y="0"/>
                </a:moveTo>
                <a:lnTo>
                  <a:pt x="0" y="0"/>
                </a:lnTo>
                <a:lnTo>
                  <a:pt x="0" y="71627"/>
                </a:lnTo>
                <a:lnTo>
                  <a:pt x="2781300" y="71627"/>
                </a:lnTo>
                <a:lnTo>
                  <a:pt x="2781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540" y="1443050"/>
            <a:ext cx="769112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e-Devlet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ile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Giriş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bölümünden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EÇBS’ne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giriş</a:t>
            </a:r>
            <a:r>
              <a:rPr dirty="0" sz="2000" spc="-10">
                <a:latin typeface="Arial"/>
                <a:cs typeface="Arial"/>
              </a:rPr>
              <a:t> yapılır.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Uygulama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ekleme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İşlemlerinin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yapılabilmesi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için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u="sng" sz="200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Tesis/Şube</a:t>
            </a:r>
            <a:r>
              <a:rPr dirty="0" sz="2000" spc="-50" b="1" i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aktif </a:t>
            </a:r>
            <a:r>
              <a:rPr dirty="0" sz="2000">
                <a:latin typeface="Arial"/>
                <a:cs typeface="Arial"/>
              </a:rPr>
              <a:t>olması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gerekmektedir.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2755392"/>
            <a:ext cx="8503920" cy="3339465"/>
            <a:chOff x="251459" y="2755392"/>
            <a:chExt cx="8503920" cy="3339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755392"/>
              <a:ext cx="8503920" cy="333908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72762" y="3726942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486917" y="0"/>
                  </a:moveTo>
                  <a:lnTo>
                    <a:pt x="486917" y="142112"/>
                  </a:lnTo>
                  <a:lnTo>
                    <a:pt x="0" y="142112"/>
                  </a:lnTo>
                  <a:lnTo>
                    <a:pt x="0" y="426338"/>
                  </a:lnTo>
                  <a:lnTo>
                    <a:pt x="486917" y="426338"/>
                  </a:lnTo>
                  <a:lnTo>
                    <a:pt x="486917" y="568451"/>
                  </a:lnTo>
                  <a:lnTo>
                    <a:pt x="771143" y="284225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72762" y="3726942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0" y="142112"/>
                  </a:moveTo>
                  <a:lnTo>
                    <a:pt x="486917" y="142112"/>
                  </a:lnTo>
                  <a:lnTo>
                    <a:pt x="486917" y="0"/>
                  </a:lnTo>
                  <a:lnTo>
                    <a:pt x="771143" y="284225"/>
                  </a:lnTo>
                  <a:lnTo>
                    <a:pt x="486917" y="568451"/>
                  </a:lnTo>
                  <a:lnTo>
                    <a:pt x="486917" y="426338"/>
                  </a:lnTo>
                  <a:lnTo>
                    <a:pt x="0" y="426338"/>
                  </a:lnTo>
                  <a:lnTo>
                    <a:pt x="0" y="14211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372606" y="4150614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284225" y="0"/>
                  </a:moveTo>
                  <a:lnTo>
                    <a:pt x="0" y="284225"/>
                  </a:lnTo>
                  <a:lnTo>
                    <a:pt x="142113" y="284225"/>
                  </a:lnTo>
                  <a:lnTo>
                    <a:pt x="142113" y="771144"/>
                  </a:lnTo>
                  <a:lnTo>
                    <a:pt x="426339" y="771144"/>
                  </a:lnTo>
                  <a:lnTo>
                    <a:pt x="426339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72606" y="4150614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142113" y="771144"/>
                  </a:moveTo>
                  <a:lnTo>
                    <a:pt x="142113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9" y="284225"/>
                  </a:lnTo>
                  <a:lnTo>
                    <a:pt x="426339" y="771144"/>
                  </a:lnTo>
                  <a:lnTo>
                    <a:pt x="142113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14"/>
              <a:t> </a:t>
            </a:r>
            <a:r>
              <a:rPr dirty="0"/>
              <a:t>Uygulama</a:t>
            </a:r>
            <a:r>
              <a:rPr dirty="0" spc="-70"/>
              <a:t> </a:t>
            </a:r>
            <a:r>
              <a:rPr dirty="0"/>
              <a:t>Ekleme</a:t>
            </a:r>
            <a:r>
              <a:rPr dirty="0" spc="-120"/>
              <a:t> </a:t>
            </a:r>
            <a:r>
              <a:rPr dirty="0" spc="-10"/>
              <a:t>İşlemleri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1752" y="1988819"/>
            <a:ext cx="8503920" cy="4320540"/>
            <a:chOff x="301752" y="1988819"/>
            <a:chExt cx="8503920" cy="43205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1988819"/>
              <a:ext cx="8503919" cy="432054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87957" y="3646170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284225" y="0"/>
                  </a:moveTo>
                  <a:lnTo>
                    <a:pt x="0" y="284225"/>
                  </a:lnTo>
                  <a:lnTo>
                    <a:pt x="284225" y="568451"/>
                  </a:lnTo>
                  <a:lnTo>
                    <a:pt x="284225" y="426338"/>
                  </a:lnTo>
                  <a:lnTo>
                    <a:pt x="771143" y="426338"/>
                  </a:lnTo>
                  <a:lnTo>
                    <a:pt x="771143" y="142112"/>
                  </a:lnTo>
                  <a:lnTo>
                    <a:pt x="284225" y="142112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87957" y="3646170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771143" y="426338"/>
                  </a:moveTo>
                  <a:lnTo>
                    <a:pt x="284225" y="426338"/>
                  </a:lnTo>
                  <a:lnTo>
                    <a:pt x="284225" y="568451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284225" y="142112"/>
                  </a:lnTo>
                  <a:lnTo>
                    <a:pt x="771143" y="142112"/>
                  </a:lnTo>
                  <a:lnTo>
                    <a:pt x="771143" y="4263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14"/>
              <a:t> </a:t>
            </a:r>
            <a:r>
              <a:rPr dirty="0"/>
              <a:t>Uygulama</a:t>
            </a:r>
            <a:r>
              <a:rPr dirty="0" spc="-70"/>
              <a:t> </a:t>
            </a:r>
            <a:r>
              <a:rPr dirty="0"/>
              <a:t>Ekleme</a:t>
            </a:r>
            <a:r>
              <a:rPr dirty="0" spc="-120"/>
              <a:t> </a:t>
            </a:r>
            <a:r>
              <a:rPr dirty="0" spc="-10"/>
              <a:t>İşlemleri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80491" y="1470406"/>
            <a:ext cx="46882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Anasayfa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Tesis(Şube)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Listesi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tıklanır.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988820"/>
            <a:ext cx="8503920" cy="42199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698117" y="3413886"/>
            <a:ext cx="2573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Georgia"/>
                <a:cs typeface="Georgia"/>
              </a:rPr>
              <a:t>Tesis/Şube</a:t>
            </a:r>
            <a:r>
              <a:rPr dirty="0" sz="1600" spc="-40" b="1">
                <a:latin typeface="Georgia"/>
                <a:cs typeface="Georgia"/>
              </a:rPr>
              <a:t> </a:t>
            </a:r>
            <a:r>
              <a:rPr dirty="0" sz="1600" b="1">
                <a:latin typeface="Georgia"/>
                <a:cs typeface="Georgia"/>
              </a:rPr>
              <a:t>adı</a:t>
            </a:r>
            <a:r>
              <a:rPr dirty="0" sz="1600" spc="-70" b="1">
                <a:latin typeface="Georgia"/>
                <a:cs typeface="Georgia"/>
              </a:rPr>
              <a:t> </a:t>
            </a:r>
            <a:r>
              <a:rPr dirty="0" sz="1600" spc="-10" b="1">
                <a:latin typeface="Georgia"/>
                <a:cs typeface="Georgia"/>
              </a:rPr>
              <a:t>sıralanır</a:t>
            </a:r>
            <a:r>
              <a:rPr dirty="0" sz="1600" spc="-1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5343" y="1461007"/>
            <a:ext cx="31457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İşlem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yapılacak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tesis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seçilir.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430267" y="3267455"/>
            <a:ext cx="783590" cy="579120"/>
            <a:chOff x="4430267" y="3267455"/>
            <a:chExt cx="783590" cy="579120"/>
          </a:xfrm>
        </p:grpSpPr>
        <p:sp>
          <p:nvSpPr>
            <p:cNvPr id="6" name="object 6" descr=""/>
            <p:cNvSpPr/>
            <p:nvPr/>
          </p:nvSpPr>
          <p:spPr>
            <a:xfrm>
              <a:off x="4435601" y="3272789"/>
              <a:ext cx="772795" cy="568960"/>
            </a:xfrm>
            <a:custGeom>
              <a:avLst/>
              <a:gdLst/>
              <a:ahLst/>
              <a:cxnLst/>
              <a:rect l="l" t="t" r="r" b="b"/>
              <a:pathLst>
                <a:path w="772795" h="568960">
                  <a:moveTo>
                    <a:pt x="284225" y="0"/>
                  </a:moveTo>
                  <a:lnTo>
                    <a:pt x="0" y="284225"/>
                  </a:lnTo>
                  <a:lnTo>
                    <a:pt x="284225" y="568452"/>
                  </a:lnTo>
                  <a:lnTo>
                    <a:pt x="284225" y="426339"/>
                  </a:lnTo>
                  <a:lnTo>
                    <a:pt x="772668" y="426339"/>
                  </a:lnTo>
                  <a:lnTo>
                    <a:pt x="772668" y="142112"/>
                  </a:lnTo>
                  <a:lnTo>
                    <a:pt x="284225" y="142112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435601" y="3272789"/>
              <a:ext cx="772795" cy="568960"/>
            </a:xfrm>
            <a:custGeom>
              <a:avLst/>
              <a:gdLst/>
              <a:ahLst/>
              <a:cxnLst/>
              <a:rect l="l" t="t" r="r" b="b"/>
              <a:pathLst>
                <a:path w="772795" h="568960">
                  <a:moveTo>
                    <a:pt x="772668" y="426339"/>
                  </a:moveTo>
                  <a:lnTo>
                    <a:pt x="284225" y="426339"/>
                  </a:lnTo>
                  <a:lnTo>
                    <a:pt x="284225" y="568452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284225" y="142112"/>
                  </a:lnTo>
                  <a:lnTo>
                    <a:pt x="772668" y="142112"/>
                  </a:lnTo>
                  <a:lnTo>
                    <a:pt x="772668" y="426339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14"/>
              <a:t> </a:t>
            </a:r>
            <a:r>
              <a:rPr dirty="0"/>
              <a:t>Uygulama</a:t>
            </a:r>
            <a:r>
              <a:rPr dirty="0" spc="-70"/>
              <a:t> </a:t>
            </a:r>
            <a:r>
              <a:rPr dirty="0"/>
              <a:t>Ekleme</a:t>
            </a:r>
            <a:r>
              <a:rPr dirty="0" spc="-120"/>
              <a:t> </a:t>
            </a:r>
            <a:r>
              <a:rPr dirty="0" spc="-10"/>
              <a:t>İşlemleri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3379" y="1484375"/>
            <a:ext cx="8534400" cy="4572000"/>
            <a:chOff x="373379" y="1484375"/>
            <a:chExt cx="8534400" cy="4572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79" y="1484375"/>
              <a:ext cx="8534400" cy="4572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148833" y="3542537"/>
              <a:ext cx="771525" cy="459105"/>
            </a:xfrm>
            <a:custGeom>
              <a:avLst/>
              <a:gdLst/>
              <a:ahLst/>
              <a:cxnLst/>
              <a:rect l="l" t="t" r="r" b="b"/>
              <a:pathLst>
                <a:path w="771525" h="459104">
                  <a:moveTo>
                    <a:pt x="229362" y="0"/>
                  </a:moveTo>
                  <a:lnTo>
                    <a:pt x="0" y="229362"/>
                  </a:lnTo>
                  <a:lnTo>
                    <a:pt x="229362" y="458724"/>
                  </a:lnTo>
                  <a:lnTo>
                    <a:pt x="229362" y="344043"/>
                  </a:lnTo>
                  <a:lnTo>
                    <a:pt x="771143" y="344043"/>
                  </a:lnTo>
                  <a:lnTo>
                    <a:pt x="771143" y="114681"/>
                  </a:lnTo>
                  <a:lnTo>
                    <a:pt x="229362" y="114681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48833" y="3542537"/>
              <a:ext cx="771525" cy="459105"/>
            </a:xfrm>
            <a:custGeom>
              <a:avLst/>
              <a:gdLst/>
              <a:ahLst/>
              <a:cxnLst/>
              <a:rect l="l" t="t" r="r" b="b"/>
              <a:pathLst>
                <a:path w="771525" h="459104">
                  <a:moveTo>
                    <a:pt x="771143" y="344043"/>
                  </a:moveTo>
                  <a:lnTo>
                    <a:pt x="229362" y="344043"/>
                  </a:lnTo>
                  <a:lnTo>
                    <a:pt x="229362" y="458724"/>
                  </a:lnTo>
                  <a:lnTo>
                    <a:pt x="0" y="229362"/>
                  </a:lnTo>
                  <a:lnTo>
                    <a:pt x="229362" y="0"/>
                  </a:lnTo>
                  <a:lnTo>
                    <a:pt x="229362" y="114681"/>
                  </a:lnTo>
                  <a:lnTo>
                    <a:pt x="771143" y="114681"/>
                  </a:lnTo>
                  <a:lnTo>
                    <a:pt x="771143" y="344043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148833" y="4222241"/>
              <a:ext cx="771525" cy="459105"/>
            </a:xfrm>
            <a:custGeom>
              <a:avLst/>
              <a:gdLst/>
              <a:ahLst/>
              <a:cxnLst/>
              <a:rect l="l" t="t" r="r" b="b"/>
              <a:pathLst>
                <a:path w="771525" h="459104">
                  <a:moveTo>
                    <a:pt x="229362" y="0"/>
                  </a:moveTo>
                  <a:lnTo>
                    <a:pt x="0" y="229361"/>
                  </a:lnTo>
                  <a:lnTo>
                    <a:pt x="229362" y="458723"/>
                  </a:lnTo>
                  <a:lnTo>
                    <a:pt x="229362" y="344042"/>
                  </a:lnTo>
                  <a:lnTo>
                    <a:pt x="771143" y="344042"/>
                  </a:lnTo>
                  <a:lnTo>
                    <a:pt x="771143" y="114680"/>
                  </a:lnTo>
                  <a:lnTo>
                    <a:pt x="229362" y="114680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148833" y="4222241"/>
              <a:ext cx="771525" cy="459105"/>
            </a:xfrm>
            <a:custGeom>
              <a:avLst/>
              <a:gdLst/>
              <a:ahLst/>
              <a:cxnLst/>
              <a:rect l="l" t="t" r="r" b="b"/>
              <a:pathLst>
                <a:path w="771525" h="459104">
                  <a:moveTo>
                    <a:pt x="771143" y="344042"/>
                  </a:moveTo>
                  <a:lnTo>
                    <a:pt x="229362" y="344042"/>
                  </a:lnTo>
                  <a:lnTo>
                    <a:pt x="229362" y="458723"/>
                  </a:lnTo>
                  <a:lnTo>
                    <a:pt x="0" y="229361"/>
                  </a:lnTo>
                  <a:lnTo>
                    <a:pt x="229362" y="0"/>
                  </a:lnTo>
                  <a:lnTo>
                    <a:pt x="229362" y="114680"/>
                  </a:lnTo>
                  <a:lnTo>
                    <a:pt x="771143" y="114680"/>
                  </a:lnTo>
                  <a:lnTo>
                    <a:pt x="771143" y="34404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8327" y="2060448"/>
            <a:ext cx="8430895" cy="4038600"/>
            <a:chOff x="338327" y="2060448"/>
            <a:chExt cx="8430895" cy="4038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2060448"/>
              <a:ext cx="8430768" cy="40386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917698" y="3044190"/>
              <a:ext cx="567055" cy="771525"/>
            </a:xfrm>
            <a:custGeom>
              <a:avLst/>
              <a:gdLst/>
              <a:ahLst/>
              <a:cxnLst/>
              <a:rect l="l" t="t" r="r" b="b"/>
              <a:pathLst>
                <a:path w="567054" h="771525">
                  <a:moveTo>
                    <a:pt x="283463" y="0"/>
                  </a:moveTo>
                  <a:lnTo>
                    <a:pt x="0" y="283463"/>
                  </a:lnTo>
                  <a:lnTo>
                    <a:pt x="141731" y="283463"/>
                  </a:lnTo>
                  <a:lnTo>
                    <a:pt x="141731" y="771144"/>
                  </a:lnTo>
                  <a:lnTo>
                    <a:pt x="425196" y="771144"/>
                  </a:lnTo>
                  <a:lnTo>
                    <a:pt x="425196" y="283463"/>
                  </a:lnTo>
                  <a:lnTo>
                    <a:pt x="566927" y="283463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917698" y="3044190"/>
              <a:ext cx="567055" cy="771525"/>
            </a:xfrm>
            <a:custGeom>
              <a:avLst/>
              <a:gdLst/>
              <a:ahLst/>
              <a:cxnLst/>
              <a:rect l="l" t="t" r="r" b="b"/>
              <a:pathLst>
                <a:path w="567054" h="771525">
                  <a:moveTo>
                    <a:pt x="141731" y="771144"/>
                  </a:moveTo>
                  <a:lnTo>
                    <a:pt x="141731" y="283463"/>
                  </a:lnTo>
                  <a:lnTo>
                    <a:pt x="0" y="283463"/>
                  </a:lnTo>
                  <a:lnTo>
                    <a:pt x="283463" y="0"/>
                  </a:lnTo>
                  <a:lnTo>
                    <a:pt x="566927" y="283463"/>
                  </a:lnTo>
                  <a:lnTo>
                    <a:pt x="425196" y="283463"/>
                  </a:lnTo>
                  <a:lnTo>
                    <a:pt x="425196" y="771144"/>
                  </a:lnTo>
                  <a:lnTo>
                    <a:pt x="141731" y="771144"/>
                  </a:lnTo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85343" y="1461007"/>
            <a:ext cx="28930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Uygulama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Listesi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seçilir.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14"/>
              <a:t> </a:t>
            </a:r>
            <a:r>
              <a:rPr dirty="0"/>
              <a:t>Uygulama</a:t>
            </a:r>
            <a:r>
              <a:rPr dirty="0" spc="-70"/>
              <a:t> </a:t>
            </a:r>
            <a:r>
              <a:rPr dirty="0"/>
              <a:t>Ekleme</a:t>
            </a:r>
            <a:r>
              <a:rPr dirty="0" spc="-120"/>
              <a:t> </a:t>
            </a:r>
            <a:r>
              <a:rPr dirty="0" spc="-10"/>
              <a:t>İşlemleri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20623" y="2481072"/>
            <a:ext cx="8300084" cy="4217035"/>
            <a:chOff x="420623" y="2481072"/>
            <a:chExt cx="8300084" cy="42170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2481072"/>
              <a:ext cx="8299704" cy="388467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009381" y="4652010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284225" y="0"/>
                  </a:moveTo>
                  <a:lnTo>
                    <a:pt x="0" y="284225"/>
                  </a:lnTo>
                  <a:lnTo>
                    <a:pt x="142113" y="284225"/>
                  </a:lnTo>
                  <a:lnTo>
                    <a:pt x="142113" y="771143"/>
                  </a:lnTo>
                  <a:lnTo>
                    <a:pt x="426339" y="771143"/>
                  </a:lnTo>
                  <a:lnTo>
                    <a:pt x="426339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009381" y="4652010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142113" y="771143"/>
                  </a:moveTo>
                  <a:lnTo>
                    <a:pt x="142113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9" y="284225"/>
                  </a:lnTo>
                  <a:lnTo>
                    <a:pt x="426339" y="771143"/>
                  </a:lnTo>
                  <a:lnTo>
                    <a:pt x="142113" y="771143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0" y="6409943"/>
              <a:ext cx="288035" cy="288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7" y="6409943"/>
              <a:ext cx="288036" cy="281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14"/>
              <a:t> </a:t>
            </a:r>
            <a:r>
              <a:rPr dirty="0"/>
              <a:t>Uygulama</a:t>
            </a:r>
            <a:r>
              <a:rPr dirty="0" spc="-70"/>
              <a:t> </a:t>
            </a:r>
            <a:r>
              <a:rPr dirty="0"/>
              <a:t>Ekleme</a:t>
            </a:r>
            <a:r>
              <a:rPr dirty="0" spc="-120"/>
              <a:t> </a:t>
            </a:r>
            <a:r>
              <a:rPr dirty="0" spc="-10"/>
              <a:t>İşlemleri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7593" y="1453133"/>
            <a:ext cx="7576820" cy="940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187065" algn="l"/>
              </a:tabLst>
            </a:pPr>
            <a:r>
              <a:rPr dirty="0" sz="2000">
                <a:latin typeface="Arial"/>
                <a:cs typeface="Arial"/>
              </a:rPr>
              <a:t>Uygulama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listesinden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Firma/Tesis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için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kullanılacak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uygulama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+Ekle </a:t>
            </a:r>
            <a:r>
              <a:rPr dirty="0" sz="2000">
                <a:latin typeface="Arial"/>
                <a:cs typeface="Arial"/>
              </a:rPr>
              <a:t>butonuna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basılarak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EEE</a:t>
            </a:r>
            <a:r>
              <a:rPr dirty="0" u="heavy" sz="2000" spc="-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Beyanı</a:t>
            </a:r>
            <a:r>
              <a:rPr dirty="0" u="heavy" sz="20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için</a:t>
            </a:r>
            <a:r>
              <a:rPr dirty="0" u="heavy" sz="2000" spc="-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«EEE</a:t>
            </a:r>
            <a:r>
              <a:rPr dirty="0" u="heavy" sz="2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</a:t>
            </a:r>
            <a:r>
              <a:rPr dirty="0" u="heavy" sz="20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AEEE</a:t>
            </a:r>
            <a:r>
              <a:rPr dirty="0" u="heavy" sz="2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Bilgi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Sistemi»</a:t>
            </a:r>
            <a:r>
              <a:rPr dirty="0" u="sng" sz="20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uygulaması</a:t>
            </a:r>
            <a:r>
              <a:rPr dirty="0" u="sng" sz="2000" spc="-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eklenmelidir.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800" y="1988819"/>
            <a:ext cx="8624570" cy="4709160"/>
            <a:chOff x="304800" y="1988819"/>
            <a:chExt cx="8624570" cy="47091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988819"/>
              <a:ext cx="8624316" cy="442112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436870" y="3646170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60" h="771525">
                  <a:moveTo>
                    <a:pt x="284225" y="0"/>
                  </a:moveTo>
                  <a:lnTo>
                    <a:pt x="0" y="284225"/>
                  </a:lnTo>
                  <a:lnTo>
                    <a:pt x="142112" y="284225"/>
                  </a:lnTo>
                  <a:lnTo>
                    <a:pt x="142112" y="771143"/>
                  </a:lnTo>
                  <a:lnTo>
                    <a:pt x="426338" y="771143"/>
                  </a:lnTo>
                  <a:lnTo>
                    <a:pt x="426338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36870" y="3646170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60" h="771525">
                  <a:moveTo>
                    <a:pt x="142112" y="771143"/>
                  </a:moveTo>
                  <a:lnTo>
                    <a:pt x="142112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8" y="284225"/>
                  </a:lnTo>
                  <a:lnTo>
                    <a:pt x="426338" y="771143"/>
                  </a:lnTo>
                  <a:lnTo>
                    <a:pt x="142112" y="771143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0" y="6409944"/>
              <a:ext cx="288035" cy="288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14"/>
              <a:t> </a:t>
            </a:r>
            <a:r>
              <a:rPr dirty="0"/>
              <a:t>Uygulama</a:t>
            </a:r>
            <a:r>
              <a:rPr dirty="0" spc="-70"/>
              <a:t> </a:t>
            </a:r>
            <a:r>
              <a:rPr dirty="0"/>
              <a:t>Ekleme</a:t>
            </a:r>
            <a:r>
              <a:rPr dirty="0" spc="-120"/>
              <a:t> </a:t>
            </a:r>
            <a:r>
              <a:rPr dirty="0" spc="-10"/>
              <a:t>İşlemleri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5343" y="1461007"/>
            <a:ext cx="35699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Eklenen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uygulamalar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onaylanır.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25"/>
              <a:t> </a:t>
            </a:r>
            <a:r>
              <a:rPr dirty="0"/>
              <a:t>Eklenen</a:t>
            </a:r>
            <a:r>
              <a:rPr dirty="0" spc="-114"/>
              <a:t> </a:t>
            </a:r>
            <a:r>
              <a:rPr dirty="0"/>
              <a:t>Uygulamaya</a:t>
            </a:r>
            <a:r>
              <a:rPr dirty="0" spc="-80"/>
              <a:t> </a:t>
            </a:r>
            <a:r>
              <a:rPr dirty="0" spc="-10"/>
              <a:t>Erişim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69747" y="2026919"/>
            <a:ext cx="8604885" cy="4191000"/>
            <a:chOff x="269747" y="2026919"/>
            <a:chExt cx="8604885" cy="4191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47" y="2026919"/>
              <a:ext cx="8604504" cy="4191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92173" y="2782062"/>
              <a:ext cx="771525" cy="762000"/>
            </a:xfrm>
            <a:custGeom>
              <a:avLst/>
              <a:gdLst/>
              <a:ahLst/>
              <a:cxnLst/>
              <a:rect l="l" t="t" r="r" b="b"/>
              <a:pathLst>
                <a:path w="771525" h="762000">
                  <a:moveTo>
                    <a:pt x="381000" y="0"/>
                  </a:moveTo>
                  <a:lnTo>
                    <a:pt x="0" y="381000"/>
                  </a:lnTo>
                  <a:lnTo>
                    <a:pt x="381000" y="762000"/>
                  </a:lnTo>
                  <a:lnTo>
                    <a:pt x="381000" y="571500"/>
                  </a:lnTo>
                  <a:lnTo>
                    <a:pt x="771144" y="571500"/>
                  </a:lnTo>
                  <a:lnTo>
                    <a:pt x="771144" y="190500"/>
                  </a:lnTo>
                  <a:lnTo>
                    <a:pt x="38100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92173" y="2782062"/>
              <a:ext cx="771525" cy="762000"/>
            </a:xfrm>
            <a:custGeom>
              <a:avLst/>
              <a:gdLst/>
              <a:ahLst/>
              <a:cxnLst/>
              <a:rect l="l" t="t" r="r" b="b"/>
              <a:pathLst>
                <a:path w="771525" h="762000">
                  <a:moveTo>
                    <a:pt x="771144" y="571500"/>
                  </a:moveTo>
                  <a:lnTo>
                    <a:pt x="381000" y="571500"/>
                  </a:lnTo>
                  <a:lnTo>
                    <a:pt x="381000" y="762000"/>
                  </a:lnTo>
                  <a:lnTo>
                    <a:pt x="0" y="381000"/>
                  </a:lnTo>
                  <a:lnTo>
                    <a:pt x="381000" y="0"/>
                  </a:lnTo>
                  <a:lnTo>
                    <a:pt x="381000" y="190500"/>
                  </a:lnTo>
                  <a:lnTo>
                    <a:pt x="771144" y="190500"/>
                  </a:lnTo>
                  <a:lnTo>
                    <a:pt x="771144" y="571500"/>
                  </a:lnTo>
                  <a:close/>
                </a:path>
              </a:pathLst>
            </a:custGeom>
            <a:ln w="10667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85343" y="1461007"/>
            <a:ext cx="69850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Eklenen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uygulamalara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erişim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sağlamak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için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Anasayfa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tıklanır.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6595" y="2071116"/>
            <a:ext cx="8750935" cy="4627245"/>
            <a:chOff x="196595" y="2071116"/>
            <a:chExt cx="8750935" cy="46272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595" y="2071116"/>
              <a:ext cx="8750808" cy="42946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060698" y="4653533"/>
              <a:ext cx="1251585" cy="1051560"/>
            </a:xfrm>
            <a:custGeom>
              <a:avLst/>
              <a:gdLst/>
              <a:ahLst/>
              <a:cxnLst/>
              <a:rect l="l" t="t" r="r" b="b"/>
              <a:pathLst>
                <a:path w="1251585" h="1051560">
                  <a:moveTo>
                    <a:pt x="525779" y="0"/>
                  </a:moveTo>
                  <a:lnTo>
                    <a:pt x="0" y="525780"/>
                  </a:lnTo>
                  <a:lnTo>
                    <a:pt x="525779" y="1051560"/>
                  </a:lnTo>
                  <a:lnTo>
                    <a:pt x="525779" y="788670"/>
                  </a:lnTo>
                  <a:lnTo>
                    <a:pt x="1251203" y="788670"/>
                  </a:lnTo>
                  <a:lnTo>
                    <a:pt x="1251203" y="262890"/>
                  </a:lnTo>
                  <a:lnTo>
                    <a:pt x="525779" y="262890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60698" y="4653533"/>
              <a:ext cx="1251585" cy="1051560"/>
            </a:xfrm>
            <a:custGeom>
              <a:avLst/>
              <a:gdLst/>
              <a:ahLst/>
              <a:cxnLst/>
              <a:rect l="l" t="t" r="r" b="b"/>
              <a:pathLst>
                <a:path w="1251585" h="1051560">
                  <a:moveTo>
                    <a:pt x="1251203" y="788670"/>
                  </a:moveTo>
                  <a:lnTo>
                    <a:pt x="525779" y="788670"/>
                  </a:lnTo>
                  <a:lnTo>
                    <a:pt x="525779" y="1051560"/>
                  </a:lnTo>
                  <a:lnTo>
                    <a:pt x="0" y="525780"/>
                  </a:lnTo>
                  <a:lnTo>
                    <a:pt x="525779" y="0"/>
                  </a:lnTo>
                  <a:lnTo>
                    <a:pt x="525779" y="262890"/>
                  </a:lnTo>
                  <a:lnTo>
                    <a:pt x="1251203" y="262890"/>
                  </a:lnTo>
                  <a:lnTo>
                    <a:pt x="1251203" y="78867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6409944"/>
              <a:ext cx="288035" cy="288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85343" y="1461007"/>
            <a:ext cx="794130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latin typeface="Arial"/>
                <a:cs typeface="Arial"/>
              </a:rPr>
              <a:t>Tesis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Uygulamaları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listesinden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kullanmak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istediğiniz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uygulama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seçilir.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64994" y="2969767"/>
            <a:ext cx="4307205" cy="8807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Entegre</a:t>
            </a:r>
            <a:r>
              <a:rPr dirty="0" sz="1800" spc="-4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Çevre</a:t>
            </a:r>
            <a:r>
              <a:rPr dirty="0" sz="1800" spc="-2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Bilgi</a:t>
            </a:r>
            <a:r>
              <a:rPr dirty="0" sz="1800" spc="-3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Sistemi</a:t>
            </a:r>
            <a:r>
              <a:rPr dirty="0" sz="1800" spc="-3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ile</a:t>
            </a:r>
            <a:r>
              <a:rPr dirty="0" sz="1800" spc="-1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ilgili</a:t>
            </a:r>
            <a:r>
              <a:rPr dirty="0" sz="1800" spc="-2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olarak</a:t>
            </a:r>
            <a:r>
              <a:rPr dirty="0" sz="1800" spc="-4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1F487C"/>
                </a:solidFill>
                <a:latin typeface="Calibri"/>
                <a:cs typeface="Calibri"/>
              </a:rPr>
              <a:t>konu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başlıklarına</a:t>
            </a:r>
            <a:r>
              <a:rPr dirty="0" sz="1800" spc="-2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göre</a:t>
            </a:r>
            <a:r>
              <a:rPr dirty="0" sz="1800" spc="-3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hazırlanan</a:t>
            </a:r>
            <a:r>
              <a:rPr dirty="0" sz="1800" spc="-5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F487C"/>
                </a:solidFill>
                <a:latin typeface="Calibri"/>
                <a:cs typeface="Calibri"/>
              </a:rPr>
              <a:t>bilgi</a:t>
            </a:r>
            <a:r>
              <a:rPr dirty="0" sz="1800" spc="-10">
                <a:solidFill>
                  <a:srgbClr val="1F487C"/>
                </a:solidFill>
                <a:latin typeface="Calibri"/>
                <a:cs typeface="Calibri"/>
              </a:rPr>
              <a:t> dökümanı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 spc="-10">
                <a:solidFill>
                  <a:srgbClr val="1F487C"/>
                </a:solidFill>
                <a:latin typeface="Calibri"/>
                <a:cs typeface="Calibri"/>
              </a:rPr>
              <a:t>ektedir.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EÇBS</a:t>
            </a:r>
            <a:r>
              <a:rPr dirty="0" spc="-125"/>
              <a:t> </a:t>
            </a:r>
            <a:r>
              <a:rPr dirty="0"/>
              <a:t>Eklenen</a:t>
            </a:r>
            <a:r>
              <a:rPr dirty="0" spc="-114"/>
              <a:t> </a:t>
            </a:r>
            <a:r>
              <a:rPr dirty="0"/>
              <a:t>Uygulamaya</a:t>
            </a:r>
            <a:r>
              <a:rPr dirty="0" spc="-80"/>
              <a:t> </a:t>
            </a:r>
            <a:r>
              <a:rPr dirty="0" spc="-10"/>
              <a:t>Erişim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72920" y="2487167"/>
            <a:ext cx="5600700" cy="71755"/>
          </a:xfrm>
          <a:custGeom>
            <a:avLst/>
            <a:gdLst/>
            <a:ahLst/>
            <a:cxnLst/>
            <a:rect l="l" t="t" r="r" b="b"/>
            <a:pathLst>
              <a:path w="5600700" h="71755">
                <a:moveTo>
                  <a:pt x="5600700" y="0"/>
                </a:moveTo>
                <a:lnTo>
                  <a:pt x="0" y="0"/>
                </a:lnTo>
                <a:lnTo>
                  <a:pt x="0" y="71628"/>
                </a:lnTo>
                <a:lnTo>
                  <a:pt x="5600700" y="71628"/>
                </a:lnTo>
                <a:lnTo>
                  <a:pt x="5600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801620" y="3310128"/>
            <a:ext cx="3543300" cy="71755"/>
          </a:xfrm>
          <a:custGeom>
            <a:avLst/>
            <a:gdLst/>
            <a:ahLst/>
            <a:cxnLst/>
            <a:rect l="l" t="t" r="r" b="b"/>
            <a:pathLst>
              <a:path w="3543300" h="71754">
                <a:moveTo>
                  <a:pt x="3543300" y="0"/>
                </a:moveTo>
                <a:lnTo>
                  <a:pt x="0" y="0"/>
                </a:lnTo>
                <a:lnTo>
                  <a:pt x="0" y="71627"/>
                </a:lnTo>
                <a:lnTo>
                  <a:pt x="3543300" y="71627"/>
                </a:lnTo>
                <a:lnTo>
                  <a:pt x="3543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193032" y="4297679"/>
            <a:ext cx="762000" cy="71755"/>
          </a:xfrm>
          <a:custGeom>
            <a:avLst/>
            <a:gdLst/>
            <a:ahLst/>
            <a:cxnLst/>
            <a:rect l="l" t="t" r="r" b="b"/>
            <a:pathLst>
              <a:path w="762000" h="71754">
                <a:moveTo>
                  <a:pt x="762000" y="0"/>
                </a:moveTo>
                <a:lnTo>
                  <a:pt x="0" y="0"/>
                </a:lnTo>
                <a:lnTo>
                  <a:pt x="0" y="71628"/>
                </a:lnTo>
                <a:lnTo>
                  <a:pt x="762000" y="71628"/>
                </a:lnTo>
                <a:lnTo>
                  <a:pt x="76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81455" y="1715846"/>
            <a:ext cx="6189345" cy="364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1465" marR="288925">
              <a:lnSpc>
                <a:spcPct val="100000"/>
              </a:lnSpc>
              <a:spcBef>
                <a:spcPts val="100"/>
              </a:spcBef>
              <a:tabLst>
                <a:tab pos="2463800" algn="l"/>
              </a:tabLst>
            </a:pPr>
            <a:r>
              <a:rPr dirty="0" sz="5400" spc="-10" b="1">
                <a:latin typeface="Arial"/>
                <a:cs typeface="Arial"/>
              </a:rPr>
              <a:t>Yetkili</a:t>
            </a:r>
            <a:r>
              <a:rPr dirty="0" sz="5400" b="1">
                <a:latin typeface="Arial"/>
                <a:cs typeface="Arial"/>
              </a:rPr>
              <a:t>	</a:t>
            </a:r>
            <a:r>
              <a:rPr dirty="0" sz="5400" spc="-10" b="1">
                <a:latin typeface="Arial"/>
                <a:cs typeface="Arial"/>
              </a:rPr>
              <a:t>Değişikliği Başvurusu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dirty="0" sz="5400" spc="-25" b="1">
                <a:latin typeface="Arial"/>
                <a:cs typeface="Arial"/>
              </a:rPr>
              <a:t>ve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0"/>
              </a:spcBef>
              <a:tabLst>
                <a:tab pos="3759835" algn="l"/>
              </a:tabLst>
            </a:pPr>
            <a:r>
              <a:rPr dirty="0" sz="5400" spc="-20" b="1">
                <a:latin typeface="Arial"/>
                <a:cs typeface="Arial"/>
              </a:rPr>
              <a:t>Yeni</a:t>
            </a:r>
            <a:r>
              <a:rPr dirty="0" sz="5400" spc="-335" b="1">
                <a:latin typeface="Arial"/>
                <a:cs typeface="Arial"/>
              </a:rPr>
              <a:t> </a:t>
            </a:r>
            <a:r>
              <a:rPr dirty="0" sz="5400" spc="-10" b="1">
                <a:latin typeface="Arial"/>
                <a:cs typeface="Arial"/>
              </a:rPr>
              <a:t>Yetkili</a:t>
            </a:r>
            <a:r>
              <a:rPr dirty="0" sz="5400" b="1">
                <a:latin typeface="Arial"/>
                <a:cs typeface="Arial"/>
              </a:rPr>
              <a:t>	</a:t>
            </a:r>
            <a:r>
              <a:rPr dirty="0" sz="5400" spc="-10" b="1">
                <a:latin typeface="Arial"/>
                <a:cs typeface="Arial"/>
              </a:rPr>
              <a:t>Ekleme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494027" y="5285232"/>
            <a:ext cx="6160135" cy="71755"/>
          </a:xfrm>
          <a:custGeom>
            <a:avLst/>
            <a:gdLst/>
            <a:ahLst/>
            <a:cxnLst/>
            <a:rect l="l" t="t" r="r" b="b"/>
            <a:pathLst>
              <a:path w="6160134" h="71754">
                <a:moveTo>
                  <a:pt x="6160008" y="0"/>
                </a:moveTo>
                <a:lnTo>
                  <a:pt x="0" y="0"/>
                </a:lnTo>
                <a:lnTo>
                  <a:pt x="0" y="71628"/>
                </a:lnTo>
                <a:lnTo>
                  <a:pt x="6160008" y="71628"/>
                </a:lnTo>
                <a:lnTo>
                  <a:pt x="6160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0491" y="1553083"/>
            <a:ext cx="8245475" cy="2227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Yetkili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değişikliği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başvurusu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hangi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durumlarda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yapılmalı;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8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5"/>
              </a:spcBef>
              <a:buClr>
                <a:srgbClr val="7ED13A"/>
              </a:buClr>
              <a:buSzPct val="85000"/>
              <a:buChar char="•"/>
              <a:tabLst>
                <a:tab pos="285115" algn="l"/>
                <a:tab pos="285750" algn="l"/>
              </a:tabLst>
            </a:pPr>
            <a:r>
              <a:rPr dirty="0" sz="2000">
                <a:latin typeface="Arial"/>
                <a:cs typeface="Arial"/>
              </a:rPr>
              <a:t>Firma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yetkilisine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ulaşılamadığı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durumlarda,</a:t>
            </a:r>
            <a:endParaRPr sz="2000">
              <a:latin typeface="Arial"/>
              <a:cs typeface="Arial"/>
            </a:endParaRPr>
          </a:p>
          <a:p>
            <a:pPr marL="285115" marR="803910" indent="-273050">
              <a:lnSpc>
                <a:spcPct val="100000"/>
              </a:lnSpc>
              <a:spcBef>
                <a:spcPts val="480"/>
              </a:spcBef>
              <a:buClr>
                <a:srgbClr val="7ED13A"/>
              </a:buClr>
              <a:buSzPct val="85000"/>
              <a:buChar char="•"/>
              <a:tabLst>
                <a:tab pos="285115" algn="l"/>
                <a:tab pos="285750" algn="l"/>
              </a:tabLst>
            </a:pPr>
            <a:r>
              <a:rPr dirty="0" sz="2000">
                <a:latin typeface="Arial"/>
                <a:cs typeface="Arial"/>
              </a:rPr>
              <a:t>Firma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yetkilisi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değilseniz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firma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çalışanı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olarak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EÇBS’ye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giriş </a:t>
            </a:r>
            <a:r>
              <a:rPr dirty="0" sz="2000">
                <a:latin typeface="Arial"/>
                <a:cs typeface="Arial"/>
              </a:rPr>
              <a:t>yaptığınızda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Firma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isimleri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sizin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TC’nizin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altında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çıkıyorsa,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firma </a:t>
            </a:r>
            <a:r>
              <a:rPr dirty="0" sz="2000">
                <a:latin typeface="Arial"/>
                <a:cs typeface="Arial"/>
              </a:rPr>
              <a:t>yetkilisinin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Yetkili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Değişiklik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Başvurusu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yapması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gerekir.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70"/>
              <a:t> </a:t>
            </a:r>
            <a:r>
              <a:rPr dirty="0"/>
              <a:t>Değişikliği</a:t>
            </a:r>
            <a:r>
              <a:rPr dirty="0" spc="-160"/>
              <a:t> </a:t>
            </a:r>
            <a:r>
              <a:rPr dirty="0" spc="-10"/>
              <a:t>Başvurusu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1981200"/>
            <a:ext cx="8310880" cy="4394200"/>
            <a:chOff x="335279" y="1981200"/>
            <a:chExt cx="8310880" cy="439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1981200"/>
              <a:ext cx="8310371" cy="439369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762" y="3275838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486917" y="0"/>
                  </a:moveTo>
                  <a:lnTo>
                    <a:pt x="486917" y="142112"/>
                  </a:lnTo>
                  <a:lnTo>
                    <a:pt x="0" y="142112"/>
                  </a:lnTo>
                  <a:lnTo>
                    <a:pt x="0" y="426338"/>
                  </a:lnTo>
                  <a:lnTo>
                    <a:pt x="486917" y="426338"/>
                  </a:lnTo>
                  <a:lnTo>
                    <a:pt x="486917" y="568451"/>
                  </a:lnTo>
                  <a:lnTo>
                    <a:pt x="771143" y="284225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762" y="3275838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0" y="142112"/>
                  </a:moveTo>
                  <a:lnTo>
                    <a:pt x="486917" y="142112"/>
                  </a:lnTo>
                  <a:lnTo>
                    <a:pt x="486917" y="0"/>
                  </a:lnTo>
                  <a:lnTo>
                    <a:pt x="771143" y="284225"/>
                  </a:lnTo>
                  <a:lnTo>
                    <a:pt x="486917" y="568451"/>
                  </a:lnTo>
                  <a:lnTo>
                    <a:pt x="486917" y="426338"/>
                  </a:lnTo>
                  <a:lnTo>
                    <a:pt x="0" y="426338"/>
                  </a:lnTo>
                  <a:lnTo>
                    <a:pt x="0" y="14211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61582" y="3793998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284225" y="0"/>
                  </a:moveTo>
                  <a:lnTo>
                    <a:pt x="0" y="284225"/>
                  </a:lnTo>
                  <a:lnTo>
                    <a:pt x="142113" y="284225"/>
                  </a:lnTo>
                  <a:lnTo>
                    <a:pt x="142113" y="771144"/>
                  </a:lnTo>
                  <a:lnTo>
                    <a:pt x="426339" y="771144"/>
                  </a:lnTo>
                  <a:lnTo>
                    <a:pt x="426339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61582" y="3793998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142113" y="771144"/>
                  </a:moveTo>
                  <a:lnTo>
                    <a:pt x="142113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9" y="284225"/>
                  </a:lnTo>
                  <a:lnTo>
                    <a:pt x="426339" y="771144"/>
                  </a:lnTo>
                  <a:lnTo>
                    <a:pt x="142113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13715" y="1429003"/>
            <a:ext cx="81495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Firma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Yetkilisi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Arial"/>
                <a:cs typeface="Arial"/>
                <a:hlinkClick r:id="rId3"/>
              </a:rPr>
              <a:t>www.ecbs.cevre.gov.tr</a:t>
            </a:r>
            <a:r>
              <a:rPr dirty="0" sz="1800" spc="5">
                <a:solidFill>
                  <a:srgbClr val="EB8703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üzerinden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e-</a:t>
            </a:r>
            <a:r>
              <a:rPr dirty="0" sz="1800">
                <a:latin typeface="Arial"/>
                <a:cs typeface="Arial"/>
              </a:rPr>
              <a:t>Devlet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şifresi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EÇBS’ye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giriş yapmalı;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70"/>
              <a:t> </a:t>
            </a:r>
            <a:r>
              <a:rPr dirty="0"/>
              <a:t>Değişikliği</a:t>
            </a:r>
            <a:r>
              <a:rPr dirty="0" spc="-160"/>
              <a:t> </a:t>
            </a:r>
            <a:r>
              <a:rPr dirty="0" spc="-10"/>
              <a:t>Başvurusu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3995928" y="6409944"/>
            <a:ext cx="3790315" cy="288290"/>
            <a:chOff x="3995928" y="6409944"/>
            <a:chExt cx="3790315" cy="28829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080" y="6409944"/>
              <a:ext cx="288035" cy="2880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6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03476" y="4111752"/>
            <a:ext cx="782320" cy="579120"/>
            <a:chOff x="1903476" y="4111752"/>
            <a:chExt cx="782320" cy="579120"/>
          </a:xfrm>
        </p:grpSpPr>
        <p:sp>
          <p:nvSpPr>
            <p:cNvPr id="3" name="object 3" descr=""/>
            <p:cNvSpPr/>
            <p:nvPr/>
          </p:nvSpPr>
          <p:spPr>
            <a:xfrm>
              <a:off x="1908810" y="4117086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284225" y="0"/>
                  </a:moveTo>
                  <a:lnTo>
                    <a:pt x="0" y="284225"/>
                  </a:lnTo>
                  <a:lnTo>
                    <a:pt x="284225" y="568451"/>
                  </a:lnTo>
                  <a:lnTo>
                    <a:pt x="284225" y="426338"/>
                  </a:lnTo>
                  <a:lnTo>
                    <a:pt x="771144" y="426338"/>
                  </a:lnTo>
                  <a:lnTo>
                    <a:pt x="771144" y="142112"/>
                  </a:lnTo>
                  <a:lnTo>
                    <a:pt x="284225" y="142112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08810" y="4117086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771144" y="426338"/>
                  </a:moveTo>
                  <a:lnTo>
                    <a:pt x="284225" y="426338"/>
                  </a:lnTo>
                  <a:lnTo>
                    <a:pt x="284225" y="568451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284225" y="142112"/>
                  </a:lnTo>
                  <a:lnTo>
                    <a:pt x="771144" y="142112"/>
                  </a:lnTo>
                  <a:lnTo>
                    <a:pt x="771144" y="4263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679704" y="4497323"/>
            <a:ext cx="579120" cy="782320"/>
            <a:chOff x="679704" y="4497323"/>
            <a:chExt cx="579120" cy="782320"/>
          </a:xfrm>
        </p:grpSpPr>
        <p:sp>
          <p:nvSpPr>
            <p:cNvPr id="6" name="object 6" descr=""/>
            <p:cNvSpPr/>
            <p:nvPr/>
          </p:nvSpPr>
          <p:spPr>
            <a:xfrm>
              <a:off x="685038" y="4502657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60" h="771525">
                  <a:moveTo>
                    <a:pt x="284225" y="0"/>
                  </a:moveTo>
                  <a:lnTo>
                    <a:pt x="0" y="284226"/>
                  </a:lnTo>
                  <a:lnTo>
                    <a:pt x="142112" y="284226"/>
                  </a:lnTo>
                  <a:lnTo>
                    <a:pt x="142112" y="771144"/>
                  </a:lnTo>
                  <a:lnTo>
                    <a:pt x="426339" y="771144"/>
                  </a:lnTo>
                  <a:lnTo>
                    <a:pt x="426339" y="284226"/>
                  </a:lnTo>
                  <a:lnTo>
                    <a:pt x="568452" y="284226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85038" y="4502657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60" h="771525">
                  <a:moveTo>
                    <a:pt x="142112" y="771144"/>
                  </a:moveTo>
                  <a:lnTo>
                    <a:pt x="142112" y="284226"/>
                  </a:lnTo>
                  <a:lnTo>
                    <a:pt x="0" y="284226"/>
                  </a:lnTo>
                  <a:lnTo>
                    <a:pt x="284225" y="0"/>
                  </a:lnTo>
                  <a:lnTo>
                    <a:pt x="568452" y="284226"/>
                  </a:lnTo>
                  <a:lnTo>
                    <a:pt x="426339" y="284226"/>
                  </a:lnTo>
                  <a:lnTo>
                    <a:pt x="426339" y="771144"/>
                  </a:lnTo>
                  <a:lnTo>
                    <a:pt x="142112" y="771144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6728459" y="2560320"/>
            <a:ext cx="783590" cy="454659"/>
            <a:chOff x="6728459" y="2560320"/>
            <a:chExt cx="783590" cy="454659"/>
          </a:xfrm>
        </p:grpSpPr>
        <p:sp>
          <p:nvSpPr>
            <p:cNvPr id="9" name="object 9" descr=""/>
            <p:cNvSpPr/>
            <p:nvPr/>
          </p:nvSpPr>
          <p:spPr>
            <a:xfrm>
              <a:off x="6733793" y="2565654"/>
              <a:ext cx="772795" cy="443865"/>
            </a:xfrm>
            <a:custGeom>
              <a:avLst/>
              <a:gdLst/>
              <a:ahLst/>
              <a:cxnLst/>
              <a:rect l="l" t="t" r="r" b="b"/>
              <a:pathLst>
                <a:path w="772795" h="443864">
                  <a:moveTo>
                    <a:pt x="550926" y="0"/>
                  </a:moveTo>
                  <a:lnTo>
                    <a:pt x="550926" y="110871"/>
                  </a:lnTo>
                  <a:lnTo>
                    <a:pt x="0" y="110871"/>
                  </a:lnTo>
                  <a:lnTo>
                    <a:pt x="0" y="332613"/>
                  </a:lnTo>
                  <a:lnTo>
                    <a:pt x="550926" y="332613"/>
                  </a:lnTo>
                  <a:lnTo>
                    <a:pt x="550926" y="443484"/>
                  </a:lnTo>
                  <a:lnTo>
                    <a:pt x="772667" y="221742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33793" y="2565654"/>
              <a:ext cx="772795" cy="443865"/>
            </a:xfrm>
            <a:custGeom>
              <a:avLst/>
              <a:gdLst/>
              <a:ahLst/>
              <a:cxnLst/>
              <a:rect l="l" t="t" r="r" b="b"/>
              <a:pathLst>
                <a:path w="772795" h="443864">
                  <a:moveTo>
                    <a:pt x="0" y="110871"/>
                  </a:moveTo>
                  <a:lnTo>
                    <a:pt x="550926" y="110871"/>
                  </a:lnTo>
                  <a:lnTo>
                    <a:pt x="550926" y="0"/>
                  </a:lnTo>
                  <a:lnTo>
                    <a:pt x="772667" y="221742"/>
                  </a:lnTo>
                  <a:lnTo>
                    <a:pt x="550926" y="443484"/>
                  </a:lnTo>
                  <a:lnTo>
                    <a:pt x="550926" y="332613"/>
                  </a:lnTo>
                  <a:lnTo>
                    <a:pt x="0" y="332613"/>
                  </a:lnTo>
                  <a:lnTo>
                    <a:pt x="0" y="110871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17576" y="2269235"/>
            <a:ext cx="8526780" cy="3295015"/>
            <a:chOff x="417576" y="2269235"/>
            <a:chExt cx="8526780" cy="3295015"/>
          </a:xfrm>
        </p:grpSpPr>
        <p:sp>
          <p:nvSpPr>
            <p:cNvPr id="12" name="object 12" descr=""/>
            <p:cNvSpPr/>
            <p:nvPr/>
          </p:nvSpPr>
          <p:spPr>
            <a:xfrm>
              <a:off x="8053578" y="2929889"/>
              <a:ext cx="536575" cy="771525"/>
            </a:xfrm>
            <a:custGeom>
              <a:avLst/>
              <a:gdLst/>
              <a:ahLst/>
              <a:cxnLst/>
              <a:rect l="l" t="t" r="r" b="b"/>
              <a:pathLst>
                <a:path w="536575" h="771525">
                  <a:moveTo>
                    <a:pt x="268224" y="0"/>
                  </a:moveTo>
                  <a:lnTo>
                    <a:pt x="0" y="268224"/>
                  </a:lnTo>
                  <a:lnTo>
                    <a:pt x="134112" y="268224"/>
                  </a:lnTo>
                  <a:lnTo>
                    <a:pt x="134112" y="771144"/>
                  </a:lnTo>
                  <a:lnTo>
                    <a:pt x="402336" y="771144"/>
                  </a:lnTo>
                  <a:lnTo>
                    <a:pt x="402336" y="268224"/>
                  </a:lnTo>
                  <a:lnTo>
                    <a:pt x="536448" y="26822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53578" y="2929889"/>
              <a:ext cx="536575" cy="771525"/>
            </a:xfrm>
            <a:custGeom>
              <a:avLst/>
              <a:gdLst/>
              <a:ahLst/>
              <a:cxnLst/>
              <a:rect l="l" t="t" r="r" b="b"/>
              <a:pathLst>
                <a:path w="536575" h="771525">
                  <a:moveTo>
                    <a:pt x="134112" y="771144"/>
                  </a:moveTo>
                  <a:lnTo>
                    <a:pt x="134112" y="268224"/>
                  </a:lnTo>
                  <a:lnTo>
                    <a:pt x="0" y="268224"/>
                  </a:lnTo>
                  <a:lnTo>
                    <a:pt x="268224" y="0"/>
                  </a:lnTo>
                  <a:lnTo>
                    <a:pt x="536448" y="268224"/>
                  </a:lnTo>
                  <a:lnTo>
                    <a:pt x="402336" y="268224"/>
                  </a:lnTo>
                  <a:lnTo>
                    <a:pt x="402336" y="771144"/>
                  </a:lnTo>
                  <a:lnTo>
                    <a:pt x="134112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6" y="2269235"/>
              <a:ext cx="8526780" cy="329488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4093463"/>
              <a:ext cx="601979" cy="79400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873758" y="3609593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284225" y="0"/>
                  </a:moveTo>
                  <a:lnTo>
                    <a:pt x="0" y="284225"/>
                  </a:lnTo>
                  <a:lnTo>
                    <a:pt x="284225" y="568451"/>
                  </a:lnTo>
                  <a:lnTo>
                    <a:pt x="284225" y="426338"/>
                  </a:lnTo>
                  <a:lnTo>
                    <a:pt x="771144" y="426338"/>
                  </a:lnTo>
                  <a:lnTo>
                    <a:pt x="771144" y="142112"/>
                  </a:lnTo>
                  <a:lnTo>
                    <a:pt x="284225" y="142112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73758" y="3609593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771144" y="426338"/>
                  </a:moveTo>
                  <a:lnTo>
                    <a:pt x="284225" y="426338"/>
                  </a:lnTo>
                  <a:lnTo>
                    <a:pt x="284225" y="568451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284225" y="142112"/>
                  </a:lnTo>
                  <a:lnTo>
                    <a:pt x="771144" y="142112"/>
                  </a:lnTo>
                  <a:lnTo>
                    <a:pt x="771144" y="4263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96316" y="1538732"/>
            <a:ext cx="7310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Ana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ekranda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taraftaki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sekmeden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‘Hesap (Firma,Kurum…)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tıklanmalı.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70"/>
              <a:t> </a:t>
            </a:r>
            <a:r>
              <a:rPr dirty="0"/>
              <a:t>Değişikliği</a:t>
            </a:r>
            <a:r>
              <a:rPr dirty="0" spc="-160"/>
              <a:t> </a:t>
            </a:r>
            <a:r>
              <a:rPr dirty="0" spc="-10"/>
              <a:t>Başvurusu</a:t>
            </a:r>
          </a:p>
        </p:txBody>
      </p:sp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6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9940" y="1456182"/>
            <a:ext cx="6795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Sağ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üstte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çıkan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‘</a:t>
            </a:r>
            <a:r>
              <a:rPr dirty="0" sz="1800" b="1">
                <a:latin typeface="Arial"/>
                <a:cs typeface="Arial"/>
              </a:rPr>
              <a:t>Yetkili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Değişiklik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Başvurusu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sekmesi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tıklanmalı.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0895" y="1834895"/>
            <a:ext cx="8503920" cy="4320540"/>
            <a:chOff x="310895" y="1834895"/>
            <a:chExt cx="8503920" cy="4320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1834895"/>
              <a:ext cx="8503919" cy="43205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805422" y="1989581"/>
              <a:ext cx="772795" cy="443865"/>
            </a:xfrm>
            <a:custGeom>
              <a:avLst/>
              <a:gdLst/>
              <a:ahLst/>
              <a:cxnLst/>
              <a:rect l="l" t="t" r="r" b="b"/>
              <a:pathLst>
                <a:path w="772795" h="443864">
                  <a:moveTo>
                    <a:pt x="550926" y="0"/>
                  </a:moveTo>
                  <a:lnTo>
                    <a:pt x="550926" y="110870"/>
                  </a:lnTo>
                  <a:lnTo>
                    <a:pt x="0" y="110870"/>
                  </a:lnTo>
                  <a:lnTo>
                    <a:pt x="0" y="332613"/>
                  </a:lnTo>
                  <a:lnTo>
                    <a:pt x="550926" y="332613"/>
                  </a:lnTo>
                  <a:lnTo>
                    <a:pt x="550926" y="443483"/>
                  </a:lnTo>
                  <a:lnTo>
                    <a:pt x="772668" y="221741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805422" y="1989581"/>
              <a:ext cx="772795" cy="443865"/>
            </a:xfrm>
            <a:custGeom>
              <a:avLst/>
              <a:gdLst/>
              <a:ahLst/>
              <a:cxnLst/>
              <a:rect l="l" t="t" r="r" b="b"/>
              <a:pathLst>
                <a:path w="772795" h="443864">
                  <a:moveTo>
                    <a:pt x="0" y="110870"/>
                  </a:moveTo>
                  <a:lnTo>
                    <a:pt x="550926" y="110870"/>
                  </a:lnTo>
                  <a:lnTo>
                    <a:pt x="550926" y="0"/>
                  </a:lnTo>
                  <a:lnTo>
                    <a:pt x="772668" y="221741"/>
                  </a:lnTo>
                  <a:lnTo>
                    <a:pt x="550926" y="443483"/>
                  </a:lnTo>
                  <a:lnTo>
                    <a:pt x="550926" y="332613"/>
                  </a:lnTo>
                  <a:lnTo>
                    <a:pt x="0" y="332613"/>
                  </a:lnTo>
                  <a:lnTo>
                    <a:pt x="0" y="11087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995665" y="2404109"/>
              <a:ext cx="536575" cy="771525"/>
            </a:xfrm>
            <a:custGeom>
              <a:avLst/>
              <a:gdLst/>
              <a:ahLst/>
              <a:cxnLst/>
              <a:rect l="l" t="t" r="r" b="b"/>
              <a:pathLst>
                <a:path w="536575" h="771525">
                  <a:moveTo>
                    <a:pt x="268224" y="0"/>
                  </a:moveTo>
                  <a:lnTo>
                    <a:pt x="0" y="268224"/>
                  </a:lnTo>
                  <a:lnTo>
                    <a:pt x="134111" y="268224"/>
                  </a:lnTo>
                  <a:lnTo>
                    <a:pt x="134111" y="771143"/>
                  </a:lnTo>
                  <a:lnTo>
                    <a:pt x="402335" y="771143"/>
                  </a:lnTo>
                  <a:lnTo>
                    <a:pt x="402335" y="268224"/>
                  </a:lnTo>
                  <a:lnTo>
                    <a:pt x="536448" y="26822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995665" y="2404109"/>
              <a:ext cx="536575" cy="771525"/>
            </a:xfrm>
            <a:custGeom>
              <a:avLst/>
              <a:gdLst/>
              <a:ahLst/>
              <a:cxnLst/>
              <a:rect l="l" t="t" r="r" b="b"/>
              <a:pathLst>
                <a:path w="536575" h="771525">
                  <a:moveTo>
                    <a:pt x="134111" y="771143"/>
                  </a:moveTo>
                  <a:lnTo>
                    <a:pt x="134111" y="268224"/>
                  </a:lnTo>
                  <a:lnTo>
                    <a:pt x="0" y="268224"/>
                  </a:lnTo>
                  <a:lnTo>
                    <a:pt x="268224" y="0"/>
                  </a:lnTo>
                  <a:lnTo>
                    <a:pt x="536448" y="268224"/>
                  </a:lnTo>
                  <a:lnTo>
                    <a:pt x="402335" y="268224"/>
                  </a:lnTo>
                  <a:lnTo>
                    <a:pt x="402335" y="771143"/>
                  </a:lnTo>
                  <a:lnTo>
                    <a:pt x="134111" y="771143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70"/>
              <a:t> </a:t>
            </a:r>
            <a:r>
              <a:rPr dirty="0"/>
              <a:t>Değişikliği</a:t>
            </a:r>
            <a:r>
              <a:rPr dirty="0" spc="-160"/>
              <a:t> </a:t>
            </a:r>
            <a:r>
              <a:rPr dirty="0" spc="-10"/>
              <a:t>Başvurusu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18515" y="2060448"/>
            <a:ext cx="8568055" cy="3952240"/>
            <a:chOff x="318515" y="2060448"/>
            <a:chExt cx="8568055" cy="3952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515" y="2060448"/>
              <a:ext cx="8567928" cy="395173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381494" y="3574542"/>
              <a:ext cx="463550" cy="576580"/>
            </a:xfrm>
            <a:custGeom>
              <a:avLst/>
              <a:gdLst/>
              <a:ahLst/>
              <a:cxnLst/>
              <a:rect l="l" t="t" r="r" b="b"/>
              <a:pathLst>
                <a:path w="463550" h="576579">
                  <a:moveTo>
                    <a:pt x="231648" y="0"/>
                  </a:moveTo>
                  <a:lnTo>
                    <a:pt x="0" y="231648"/>
                  </a:lnTo>
                  <a:lnTo>
                    <a:pt x="115824" y="231648"/>
                  </a:lnTo>
                  <a:lnTo>
                    <a:pt x="115824" y="576072"/>
                  </a:lnTo>
                  <a:lnTo>
                    <a:pt x="347472" y="576072"/>
                  </a:lnTo>
                  <a:lnTo>
                    <a:pt x="347472" y="231648"/>
                  </a:lnTo>
                  <a:lnTo>
                    <a:pt x="463296" y="231648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81494" y="3574542"/>
              <a:ext cx="463550" cy="576580"/>
            </a:xfrm>
            <a:custGeom>
              <a:avLst/>
              <a:gdLst/>
              <a:ahLst/>
              <a:cxnLst/>
              <a:rect l="l" t="t" r="r" b="b"/>
              <a:pathLst>
                <a:path w="463550" h="576579">
                  <a:moveTo>
                    <a:pt x="115824" y="576072"/>
                  </a:moveTo>
                  <a:lnTo>
                    <a:pt x="115824" y="231648"/>
                  </a:lnTo>
                  <a:lnTo>
                    <a:pt x="0" y="231648"/>
                  </a:lnTo>
                  <a:lnTo>
                    <a:pt x="231648" y="0"/>
                  </a:lnTo>
                  <a:lnTo>
                    <a:pt x="463296" y="231648"/>
                  </a:lnTo>
                  <a:lnTo>
                    <a:pt x="347472" y="231648"/>
                  </a:lnTo>
                  <a:lnTo>
                    <a:pt x="347472" y="576072"/>
                  </a:lnTo>
                  <a:lnTo>
                    <a:pt x="115824" y="576072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47217" y="1404950"/>
            <a:ext cx="78422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Giriş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sayfasından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‘Yeni</a:t>
            </a:r>
            <a:r>
              <a:rPr dirty="0" u="sng" sz="20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Firma/Tesis</a:t>
            </a:r>
            <a:r>
              <a:rPr dirty="0" u="sng" sz="20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Kayıt</a:t>
            </a:r>
            <a:r>
              <a:rPr dirty="0" u="sng" sz="20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İşlemleri’</a:t>
            </a:r>
            <a:r>
              <a:rPr dirty="0" sz="2000" spc="-13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sekmesi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tıklanır.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5676" y="2346960"/>
            <a:ext cx="8214359" cy="4011295"/>
            <a:chOff x="455676" y="2346960"/>
            <a:chExt cx="8214359" cy="40112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2346960"/>
              <a:ext cx="8214359" cy="40111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227826" y="4869942"/>
              <a:ext cx="538480" cy="771525"/>
            </a:xfrm>
            <a:custGeom>
              <a:avLst/>
              <a:gdLst/>
              <a:ahLst/>
              <a:cxnLst/>
              <a:rect l="l" t="t" r="r" b="b"/>
              <a:pathLst>
                <a:path w="538479" h="771525">
                  <a:moveTo>
                    <a:pt x="403478" y="0"/>
                  </a:moveTo>
                  <a:lnTo>
                    <a:pt x="134493" y="0"/>
                  </a:lnTo>
                  <a:lnTo>
                    <a:pt x="134493" y="502157"/>
                  </a:lnTo>
                  <a:lnTo>
                    <a:pt x="0" y="502157"/>
                  </a:lnTo>
                  <a:lnTo>
                    <a:pt x="268986" y="771143"/>
                  </a:lnTo>
                  <a:lnTo>
                    <a:pt x="537972" y="502157"/>
                  </a:lnTo>
                  <a:lnTo>
                    <a:pt x="403478" y="502157"/>
                  </a:lnTo>
                  <a:lnTo>
                    <a:pt x="40347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27826" y="4869942"/>
              <a:ext cx="538480" cy="771525"/>
            </a:xfrm>
            <a:custGeom>
              <a:avLst/>
              <a:gdLst/>
              <a:ahLst/>
              <a:cxnLst/>
              <a:rect l="l" t="t" r="r" b="b"/>
              <a:pathLst>
                <a:path w="538479" h="771525">
                  <a:moveTo>
                    <a:pt x="403478" y="0"/>
                  </a:moveTo>
                  <a:lnTo>
                    <a:pt x="403478" y="502157"/>
                  </a:lnTo>
                  <a:lnTo>
                    <a:pt x="537972" y="502157"/>
                  </a:lnTo>
                  <a:lnTo>
                    <a:pt x="268986" y="771143"/>
                  </a:lnTo>
                  <a:lnTo>
                    <a:pt x="0" y="502157"/>
                  </a:lnTo>
                  <a:lnTo>
                    <a:pt x="134493" y="502157"/>
                  </a:lnTo>
                  <a:lnTo>
                    <a:pt x="134493" y="0"/>
                  </a:lnTo>
                  <a:lnTo>
                    <a:pt x="403478" y="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83540" y="1449704"/>
            <a:ext cx="834009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‘Firma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Vergi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Numarası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girildikten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sonra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Ticaret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Sicil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veya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İmza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Sirküleri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eklenmeli </a:t>
            </a:r>
            <a:r>
              <a:rPr dirty="0" sz="1800">
                <a:latin typeface="Arial"/>
                <a:cs typeface="Arial"/>
              </a:rPr>
              <a:t>İl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Müdürlüğü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Dilekçe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Gönder’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butonu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tıklanarak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çıkan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dilekçe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İl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müdürlüğüne </a:t>
            </a:r>
            <a:r>
              <a:rPr dirty="0" sz="1800">
                <a:latin typeface="Arial"/>
                <a:cs typeface="Arial"/>
              </a:rPr>
              <a:t>teslim</a:t>
            </a:r>
            <a:r>
              <a:rPr dirty="0" sz="1800" spc="-10">
                <a:latin typeface="Arial"/>
                <a:cs typeface="Arial"/>
              </a:rPr>
              <a:t> edilmeli.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70"/>
              <a:t> </a:t>
            </a:r>
            <a:r>
              <a:rPr dirty="0"/>
              <a:t>Değişikliği</a:t>
            </a:r>
            <a:r>
              <a:rPr dirty="0" spc="-160"/>
              <a:t> </a:t>
            </a:r>
            <a:r>
              <a:rPr dirty="0" spc="-10"/>
              <a:t>Başvurusu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5115" marR="238125" indent="-273050">
              <a:lnSpc>
                <a:spcPct val="100000"/>
              </a:lnSpc>
              <a:spcBef>
                <a:spcPts val="100"/>
              </a:spcBef>
              <a:buClr>
                <a:srgbClr val="7ED13A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/>
              <a:t>İl</a:t>
            </a:r>
            <a:r>
              <a:rPr dirty="0" spc="-35"/>
              <a:t> </a:t>
            </a:r>
            <a:r>
              <a:rPr dirty="0"/>
              <a:t>Müdürlüğü dilekçeyi</a:t>
            </a:r>
            <a:r>
              <a:rPr dirty="0" spc="15"/>
              <a:t> </a:t>
            </a:r>
            <a:r>
              <a:rPr dirty="0"/>
              <a:t>onayladıktan</a:t>
            </a:r>
            <a:r>
              <a:rPr dirty="0" spc="30"/>
              <a:t> </a:t>
            </a:r>
            <a:r>
              <a:rPr dirty="0"/>
              <a:t>sonra</a:t>
            </a:r>
            <a:r>
              <a:rPr dirty="0" spc="-15"/>
              <a:t> </a:t>
            </a:r>
            <a:r>
              <a:rPr dirty="0"/>
              <a:t>Firma</a:t>
            </a:r>
            <a:r>
              <a:rPr dirty="0" spc="-5"/>
              <a:t> </a:t>
            </a:r>
            <a:r>
              <a:rPr dirty="0" spc="-10"/>
              <a:t>yetkilisi </a:t>
            </a:r>
            <a:r>
              <a:rPr dirty="0"/>
              <a:t>kendi</a:t>
            </a:r>
            <a:r>
              <a:rPr dirty="0" spc="-30"/>
              <a:t> </a:t>
            </a:r>
            <a:r>
              <a:rPr dirty="0" spc="-10"/>
              <a:t>E-</a:t>
            </a:r>
            <a:r>
              <a:rPr dirty="0"/>
              <a:t>Devlet</a:t>
            </a:r>
            <a:r>
              <a:rPr dirty="0" spc="5"/>
              <a:t> </a:t>
            </a:r>
            <a:r>
              <a:rPr dirty="0"/>
              <a:t>şifresi</a:t>
            </a:r>
            <a:r>
              <a:rPr dirty="0" spc="-20"/>
              <a:t> </a:t>
            </a:r>
            <a:r>
              <a:rPr dirty="0"/>
              <a:t>ile</a:t>
            </a:r>
            <a:r>
              <a:rPr dirty="0" spc="5"/>
              <a:t> </a:t>
            </a:r>
            <a:r>
              <a:rPr dirty="0"/>
              <a:t>EÇBS</a:t>
            </a:r>
            <a:r>
              <a:rPr dirty="0" spc="-15"/>
              <a:t> </a:t>
            </a:r>
            <a:r>
              <a:rPr dirty="0"/>
              <a:t>giriş</a:t>
            </a:r>
            <a:r>
              <a:rPr dirty="0" spc="-5"/>
              <a:t> </a:t>
            </a:r>
            <a:r>
              <a:rPr dirty="0"/>
              <a:t>yaptığında,</a:t>
            </a:r>
            <a:r>
              <a:rPr dirty="0" spc="15"/>
              <a:t> </a:t>
            </a:r>
            <a:r>
              <a:rPr dirty="0" spc="-10"/>
              <a:t>Firma </a:t>
            </a:r>
            <a:r>
              <a:rPr dirty="0"/>
              <a:t>ismini</a:t>
            </a:r>
            <a:r>
              <a:rPr dirty="0" spc="-5"/>
              <a:t> </a:t>
            </a:r>
            <a:r>
              <a:rPr dirty="0"/>
              <a:t>kendi</a:t>
            </a:r>
            <a:r>
              <a:rPr dirty="0" spc="-5"/>
              <a:t> </a:t>
            </a:r>
            <a:r>
              <a:rPr dirty="0"/>
              <a:t>sisteminde</a:t>
            </a:r>
            <a:r>
              <a:rPr dirty="0" spc="5"/>
              <a:t> </a:t>
            </a:r>
            <a:r>
              <a:rPr dirty="0" spc="-10"/>
              <a:t>görebilecek.</a:t>
            </a:r>
          </a:p>
          <a:p>
            <a:pPr marL="285115" marR="1064260" indent="-273050">
              <a:lnSpc>
                <a:spcPct val="100000"/>
              </a:lnSpc>
              <a:spcBef>
                <a:spcPts val="575"/>
              </a:spcBef>
              <a:buClr>
                <a:srgbClr val="7ED13A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/>
              <a:t>Firma</a:t>
            </a:r>
            <a:r>
              <a:rPr dirty="0" spc="-45"/>
              <a:t> </a:t>
            </a:r>
            <a:r>
              <a:rPr dirty="0"/>
              <a:t>ve</a:t>
            </a:r>
            <a:r>
              <a:rPr dirty="0" spc="-70"/>
              <a:t> </a:t>
            </a:r>
            <a:r>
              <a:rPr dirty="0" spc="-40"/>
              <a:t>Tesis</a:t>
            </a:r>
            <a:r>
              <a:rPr dirty="0" spc="-30"/>
              <a:t> </a:t>
            </a:r>
            <a:r>
              <a:rPr dirty="0"/>
              <a:t>aktifleştirme</a:t>
            </a:r>
            <a:r>
              <a:rPr dirty="0" spc="-30"/>
              <a:t> </a:t>
            </a:r>
            <a:r>
              <a:rPr dirty="0"/>
              <a:t>işlemini</a:t>
            </a:r>
            <a:r>
              <a:rPr dirty="0" spc="5"/>
              <a:t> </a:t>
            </a:r>
            <a:r>
              <a:rPr dirty="0"/>
              <a:t>Firma</a:t>
            </a:r>
            <a:r>
              <a:rPr dirty="0" spc="-35"/>
              <a:t> </a:t>
            </a:r>
            <a:r>
              <a:rPr dirty="0" spc="-10"/>
              <a:t>yetkilisi yapacaktır.</a:t>
            </a:r>
          </a:p>
          <a:p>
            <a:pPr marL="285115" marR="5080" indent="-273050">
              <a:lnSpc>
                <a:spcPct val="100000"/>
              </a:lnSpc>
              <a:spcBef>
                <a:spcPts val="580"/>
              </a:spcBef>
              <a:buClr>
                <a:srgbClr val="7ED13A"/>
              </a:buClr>
              <a:buSzPct val="85416"/>
              <a:buFont typeface="Wingdings 2"/>
              <a:buChar char=""/>
              <a:tabLst>
                <a:tab pos="285115" algn="l"/>
                <a:tab pos="285750" algn="l"/>
              </a:tabLst>
            </a:pPr>
            <a:r>
              <a:rPr dirty="0"/>
              <a:t>Firma</a:t>
            </a:r>
            <a:r>
              <a:rPr dirty="0" spc="-30"/>
              <a:t> </a:t>
            </a:r>
            <a:r>
              <a:rPr dirty="0"/>
              <a:t>yetkiliniz</a:t>
            </a:r>
            <a:r>
              <a:rPr dirty="0" spc="-5"/>
              <a:t> </a:t>
            </a:r>
            <a:r>
              <a:rPr dirty="0"/>
              <a:t>aktifleştirme</a:t>
            </a:r>
            <a:r>
              <a:rPr dirty="0" spc="-20"/>
              <a:t> </a:t>
            </a:r>
            <a:r>
              <a:rPr dirty="0"/>
              <a:t>işlemini</a:t>
            </a:r>
            <a:r>
              <a:rPr dirty="0" spc="-5"/>
              <a:t> </a:t>
            </a:r>
            <a:r>
              <a:rPr dirty="0"/>
              <a:t>yaptıktan</a:t>
            </a:r>
            <a:r>
              <a:rPr dirty="0" spc="-15"/>
              <a:t> </a:t>
            </a:r>
            <a:r>
              <a:rPr dirty="0"/>
              <a:t>sonra</a:t>
            </a:r>
            <a:r>
              <a:rPr dirty="0" spc="-20"/>
              <a:t> </a:t>
            </a:r>
            <a:r>
              <a:rPr dirty="0" spc="-10"/>
              <a:t>firma </a:t>
            </a:r>
            <a:r>
              <a:rPr dirty="0"/>
              <a:t>çalışanını</a:t>
            </a:r>
            <a:r>
              <a:rPr dirty="0" spc="-10"/>
              <a:t> </a:t>
            </a:r>
            <a:r>
              <a:rPr dirty="0"/>
              <a:t>yetkili</a:t>
            </a:r>
            <a:r>
              <a:rPr dirty="0" spc="-15"/>
              <a:t> </a:t>
            </a:r>
            <a:r>
              <a:rPr dirty="0"/>
              <a:t>olarak</a:t>
            </a:r>
            <a:r>
              <a:rPr dirty="0" spc="-15"/>
              <a:t> </a:t>
            </a:r>
            <a:r>
              <a:rPr dirty="0" spc="-10"/>
              <a:t>atayabilir.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080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70"/>
              <a:t> </a:t>
            </a:r>
            <a:r>
              <a:rPr dirty="0"/>
              <a:t>Değişikliği</a:t>
            </a:r>
            <a:r>
              <a:rPr dirty="0" spc="-160"/>
              <a:t> </a:t>
            </a:r>
            <a:r>
              <a:rPr dirty="0" spc="-10"/>
              <a:t>Başvurusu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4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1981200"/>
            <a:ext cx="8310880" cy="4394200"/>
            <a:chOff x="335279" y="1981200"/>
            <a:chExt cx="8310880" cy="439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1981200"/>
              <a:ext cx="8310371" cy="439369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762" y="3275838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486917" y="0"/>
                  </a:moveTo>
                  <a:lnTo>
                    <a:pt x="486917" y="142112"/>
                  </a:lnTo>
                  <a:lnTo>
                    <a:pt x="0" y="142112"/>
                  </a:lnTo>
                  <a:lnTo>
                    <a:pt x="0" y="426338"/>
                  </a:lnTo>
                  <a:lnTo>
                    <a:pt x="486917" y="426338"/>
                  </a:lnTo>
                  <a:lnTo>
                    <a:pt x="486917" y="568451"/>
                  </a:lnTo>
                  <a:lnTo>
                    <a:pt x="771143" y="284225"/>
                  </a:lnTo>
                  <a:lnTo>
                    <a:pt x="48691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72762" y="3275838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0" y="142112"/>
                  </a:moveTo>
                  <a:lnTo>
                    <a:pt x="486917" y="142112"/>
                  </a:lnTo>
                  <a:lnTo>
                    <a:pt x="486917" y="0"/>
                  </a:lnTo>
                  <a:lnTo>
                    <a:pt x="771143" y="284225"/>
                  </a:lnTo>
                  <a:lnTo>
                    <a:pt x="486917" y="568451"/>
                  </a:lnTo>
                  <a:lnTo>
                    <a:pt x="486917" y="426338"/>
                  </a:lnTo>
                  <a:lnTo>
                    <a:pt x="0" y="426338"/>
                  </a:lnTo>
                  <a:lnTo>
                    <a:pt x="0" y="142112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61582" y="3793998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284225" y="0"/>
                  </a:moveTo>
                  <a:lnTo>
                    <a:pt x="0" y="284225"/>
                  </a:lnTo>
                  <a:lnTo>
                    <a:pt x="142113" y="284225"/>
                  </a:lnTo>
                  <a:lnTo>
                    <a:pt x="142113" y="771144"/>
                  </a:lnTo>
                  <a:lnTo>
                    <a:pt x="426339" y="771144"/>
                  </a:lnTo>
                  <a:lnTo>
                    <a:pt x="426339" y="284225"/>
                  </a:lnTo>
                  <a:lnTo>
                    <a:pt x="568451" y="284225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61582" y="3793998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59" h="771525">
                  <a:moveTo>
                    <a:pt x="142113" y="771144"/>
                  </a:moveTo>
                  <a:lnTo>
                    <a:pt x="142113" y="284225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568451" y="284225"/>
                  </a:lnTo>
                  <a:lnTo>
                    <a:pt x="426339" y="284225"/>
                  </a:lnTo>
                  <a:lnTo>
                    <a:pt x="426339" y="771144"/>
                  </a:lnTo>
                  <a:lnTo>
                    <a:pt x="142113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413715" y="1429003"/>
            <a:ext cx="81495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Firma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Yetkilisi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EB8703"/>
                </a:solidFill>
                <a:uFill>
                  <a:solidFill>
                    <a:srgbClr val="EB8703"/>
                  </a:solidFill>
                </a:uFill>
                <a:latin typeface="Arial"/>
                <a:cs typeface="Arial"/>
                <a:hlinkClick r:id="rId3"/>
              </a:rPr>
              <a:t>www.ecbs.cevre.gov.tr</a:t>
            </a:r>
            <a:r>
              <a:rPr dirty="0" sz="1800" spc="5">
                <a:solidFill>
                  <a:srgbClr val="EB8703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üzerinden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e-</a:t>
            </a:r>
            <a:r>
              <a:rPr dirty="0" sz="1800">
                <a:latin typeface="Arial"/>
                <a:cs typeface="Arial"/>
              </a:rPr>
              <a:t>Devlet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şifresi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EÇBS’ye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giriş yapmalı;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85"/>
              <a:t> </a:t>
            </a:r>
            <a:r>
              <a:rPr dirty="0" spc="-10"/>
              <a:t>Ekleme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3995928" y="6409944"/>
            <a:ext cx="3790315" cy="288290"/>
            <a:chOff x="3995928" y="6409944"/>
            <a:chExt cx="3790315" cy="28829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080" y="6409944"/>
              <a:ext cx="288035" cy="2880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6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03476" y="4111752"/>
            <a:ext cx="782320" cy="579120"/>
            <a:chOff x="1903476" y="4111752"/>
            <a:chExt cx="782320" cy="579120"/>
          </a:xfrm>
        </p:grpSpPr>
        <p:sp>
          <p:nvSpPr>
            <p:cNvPr id="3" name="object 3" descr=""/>
            <p:cNvSpPr/>
            <p:nvPr/>
          </p:nvSpPr>
          <p:spPr>
            <a:xfrm>
              <a:off x="1908810" y="4117086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284225" y="0"/>
                  </a:moveTo>
                  <a:lnTo>
                    <a:pt x="0" y="284225"/>
                  </a:lnTo>
                  <a:lnTo>
                    <a:pt x="284225" y="568451"/>
                  </a:lnTo>
                  <a:lnTo>
                    <a:pt x="284225" y="426338"/>
                  </a:lnTo>
                  <a:lnTo>
                    <a:pt x="771144" y="426338"/>
                  </a:lnTo>
                  <a:lnTo>
                    <a:pt x="771144" y="142112"/>
                  </a:lnTo>
                  <a:lnTo>
                    <a:pt x="284225" y="142112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08810" y="4117086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771144" y="426338"/>
                  </a:moveTo>
                  <a:lnTo>
                    <a:pt x="284225" y="426338"/>
                  </a:lnTo>
                  <a:lnTo>
                    <a:pt x="284225" y="568451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284225" y="142112"/>
                  </a:lnTo>
                  <a:lnTo>
                    <a:pt x="771144" y="142112"/>
                  </a:lnTo>
                  <a:lnTo>
                    <a:pt x="771144" y="4263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679704" y="4497323"/>
            <a:ext cx="579120" cy="782320"/>
            <a:chOff x="679704" y="4497323"/>
            <a:chExt cx="579120" cy="782320"/>
          </a:xfrm>
        </p:grpSpPr>
        <p:sp>
          <p:nvSpPr>
            <p:cNvPr id="6" name="object 6" descr=""/>
            <p:cNvSpPr/>
            <p:nvPr/>
          </p:nvSpPr>
          <p:spPr>
            <a:xfrm>
              <a:off x="685038" y="4502657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60" h="771525">
                  <a:moveTo>
                    <a:pt x="284225" y="0"/>
                  </a:moveTo>
                  <a:lnTo>
                    <a:pt x="0" y="284226"/>
                  </a:lnTo>
                  <a:lnTo>
                    <a:pt x="142112" y="284226"/>
                  </a:lnTo>
                  <a:lnTo>
                    <a:pt x="142112" y="771144"/>
                  </a:lnTo>
                  <a:lnTo>
                    <a:pt x="426339" y="771144"/>
                  </a:lnTo>
                  <a:lnTo>
                    <a:pt x="426339" y="284226"/>
                  </a:lnTo>
                  <a:lnTo>
                    <a:pt x="568452" y="284226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85038" y="4502657"/>
              <a:ext cx="568960" cy="771525"/>
            </a:xfrm>
            <a:custGeom>
              <a:avLst/>
              <a:gdLst/>
              <a:ahLst/>
              <a:cxnLst/>
              <a:rect l="l" t="t" r="r" b="b"/>
              <a:pathLst>
                <a:path w="568960" h="771525">
                  <a:moveTo>
                    <a:pt x="142112" y="771144"/>
                  </a:moveTo>
                  <a:lnTo>
                    <a:pt x="142112" y="284226"/>
                  </a:lnTo>
                  <a:lnTo>
                    <a:pt x="0" y="284226"/>
                  </a:lnTo>
                  <a:lnTo>
                    <a:pt x="284225" y="0"/>
                  </a:lnTo>
                  <a:lnTo>
                    <a:pt x="568452" y="284226"/>
                  </a:lnTo>
                  <a:lnTo>
                    <a:pt x="426339" y="284226"/>
                  </a:lnTo>
                  <a:lnTo>
                    <a:pt x="426339" y="771144"/>
                  </a:lnTo>
                  <a:lnTo>
                    <a:pt x="142112" y="771144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6728459" y="2560320"/>
            <a:ext cx="783590" cy="454659"/>
            <a:chOff x="6728459" y="2560320"/>
            <a:chExt cx="783590" cy="454659"/>
          </a:xfrm>
        </p:grpSpPr>
        <p:sp>
          <p:nvSpPr>
            <p:cNvPr id="9" name="object 9" descr=""/>
            <p:cNvSpPr/>
            <p:nvPr/>
          </p:nvSpPr>
          <p:spPr>
            <a:xfrm>
              <a:off x="6733793" y="2565654"/>
              <a:ext cx="772795" cy="443865"/>
            </a:xfrm>
            <a:custGeom>
              <a:avLst/>
              <a:gdLst/>
              <a:ahLst/>
              <a:cxnLst/>
              <a:rect l="l" t="t" r="r" b="b"/>
              <a:pathLst>
                <a:path w="772795" h="443864">
                  <a:moveTo>
                    <a:pt x="550926" y="0"/>
                  </a:moveTo>
                  <a:lnTo>
                    <a:pt x="550926" y="110871"/>
                  </a:lnTo>
                  <a:lnTo>
                    <a:pt x="0" y="110871"/>
                  </a:lnTo>
                  <a:lnTo>
                    <a:pt x="0" y="332613"/>
                  </a:lnTo>
                  <a:lnTo>
                    <a:pt x="550926" y="332613"/>
                  </a:lnTo>
                  <a:lnTo>
                    <a:pt x="550926" y="443484"/>
                  </a:lnTo>
                  <a:lnTo>
                    <a:pt x="772667" y="221742"/>
                  </a:lnTo>
                  <a:lnTo>
                    <a:pt x="55092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33793" y="2565654"/>
              <a:ext cx="772795" cy="443865"/>
            </a:xfrm>
            <a:custGeom>
              <a:avLst/>
              <a:gdLst/>
              <a:ahLst/>
              <a:cxnLst/>
              <a:rect l="l" t="t" r="r" b="b"/>
              <a:pathLst>
                <a:path w="772795" h="443864">
                  <a:moveTo>
                    <a:pt x="0" y="110871"/>
                  </a:moveTo>
                  <a:lnTo>
                    <a:pt x="550926" y="110871"/>
                  </a:lnTo>
                  <a:lnTo>
                    <a:pt x="550926" y="0"/>
                  </a:lnTo>
                  <a:lnTo>
                    <a:pt x="772667" y="221742"/>
                  </a:lnTo>
                  <a:lnTo>
                    <a:pt x="550926" y="443484"/>
                  </a:lnTo>
                  <a:lnTo>
                    <a:pt x="550926" y="332613"/>
                  </a:lnTo>
                  <a:lnTo>
                    <a:pt x="0" y="332613"/>
                  </a:lnTo>
                  <a:lnTo>
                    <a:pt x="0" y="110871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17576" y="2269235"/>
            <a:ext cx="8526780" cy="3295015"/>
            <a:chOff x="417576" y="2269235"/>
            <a:chExt cx="8526780" cy="3295015"/>
          </a:xfrm>
        </p:grpSpPr>
        <p:sp>
          <p:nvSpPr>
            <p:cNvPr id="12" name="object 12" descr=""/>
            <p:cNvSpPr/>
            <p:nvPr/>
          </p:nvSpPr>
          <p:spPr>
            <a:xfrm>
              <a:off x="8053578" y="2929889"/>
              <a:ext cx="536575" cy="771525"/>
            </a:xfrm>
            <a:custGeom>
              <a:avLst/>
              <a:gdLst/>
              <a:ahLst/>
              <a:cxnLst/>
              <a:rect l="l" t="t" r="r" b="b"/>
              <a:pathLst>
                <a:path w="536575" h="771525">
                  <a:moveTo>
                    <a:pt x="268224" y="0"/>
                  </a:moveTo>
                  <a:lnTo>
                    <a:pt x="0" y="268224"/>
                  </a:lnTo>
                  <a:lnTo>
                    <a:pt x="134112" y="268224"/>
                  </a:lnTo>
                  <a:lnTo>
                    <a:pt x="134112" y="771144"/>
                  </a:lnTo>
                  <a:lnTo>
                    <a:pt x="402336" y="771144"/>
                  </a:lnTo>
                  <a:lnTo>
                    <a:pt x="402336" y="268224"/>
                  </a:lnTo>
                  <a:lnTo>
                    <a:pt x="536448" y="268224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53578" y="2929889"/>
              <a:ext cx="536575" cy="771525"/>
            </a:xfrm>
            <a:custGeom>
              <a:avLst/>
              <a:gdLst/>
              <a:ahLst/>
              <a:cxnLst/>
              <a:rect l="l" t="t" r="r" b="b"/>
              <a:pathLst>
                <a:path w="536575" h="771525">
                  <a:moveTo>
                    <a:pt x="134112" y="771144"/>
                  </a:moveTo>
                  <a:lnTo>
                    <a:pt x="134112" y="268224"/>
                  </a:lnTo>
                  <a:lnTo>
                    <a:pt x="0" y="268224"/>
                  </a:lnTo>
                  <a:lnTo>
                    <a:pt x="268224" y="0"/>
                  </a:lnTo>
                  <a:lnTo>
                    <a:pt x="536448" y="268224"/>
                  </a:lnTo>
                  <a:lnTo>
                    <a:pt x="402336" y="268224"/>
                  </a:lnTo>
                  <a:lnTo>
                    <a:pt x="402336" y="771144"/>
                  </a:lnTo>
                  <a:lnTo>
                    <a:pt x="134112" y="77114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6" y="2269235"/>
              <a:ext cx="8526780" cy="329488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" y="4093463"/>
              <a:ext cx="601979" cy="79400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873758" y="3609593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284225" y="0"/>
                  </a:moveTo>
                  <a:lnTo>
                    <a:pt x="0" y="284225"/>
                  </a:lnTo>
                  <a:lnTo>
                    <a:pt x="284225" y="568451"/>
                  </a:lnTo>
                  <a:lnTo>
                    <a:pt x="284225" y="426338"/>
                  </a:lnTo>
                  <a:lnTo>
                    <a:pt x="771144" y="426338"/>
                  </a:lnTo>
                  <a:lnTo>
                    <a:pt x="771144" y="142112"/>
                  </a:lnTo>
                  <a:lnTo>
                    <a:pt x="284225" y="142112"/>
                  </a:lnTo>
                  <a:lnTo>
                    <a:pt x="28422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73758" y="3609593"/>
              <a:ext cx="771525" cy="568960"/>
            </a:xfrm>
            <a:custGeom>
              <a:avLst/>
              <a:gdLst/>
              <a:ahLst/>
              <a:cxnLst/>
              <a:rect l="l" t="t" r="r" b="b"/>
              <a:pathLst>
                <a:path w="771525" h="568960">
                  <a:moveTo>
                    <a:pt x="771144" y="426338"/>
                  </a:moveTo>
                  <a:lnTo>
                    <a:pt x="284225" y="426338"/>
                  </a:lnTo>
                  <a:lnTo>
                    <a:pt x="284225" y="568451"/>
                  </a:lnTo>
                  <a:lnTo>
                    <a:pt x="0" y="284225"/>
                  </a:lnTo>
                  <a:lnTo>
                    <a:pt x="284225" y="0"/>
                  </a:lnTo>
                  <a:lnTo>
                    <a:pt x="284225" y="142112"/>
                  </a:lnTo>
                  <a:lnTo>
                    <a:pt x="771144" y="142112"/>
                  </a:lnTo>
                  <a:lnTo>
                    <a:pt x="771144" y="426338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96316" y="1538732"/>
            <a:ext cx="7310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Ana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ekranda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sol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taraftaki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sekmeden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‘Hesap (Firma,Kurum…)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tıklanmalı.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85"/>
              <a:t> </a:t>
            </a:r>
            <a:r>
              <a:rPr dirty="0" spc="-10"/>
              <a:t>Ekleme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6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6316" y="1538732"/>
            <a:ext cx="77984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Onaylı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firma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listesinden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yetkili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ekleyeceğiniz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firmanızın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‘İşlem’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butonu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tıklanır.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85"/>
              <a:t> </a:t>
            </a:r>
            <a:r>
              <a:rPr dirty="0" spc="-10"/>
              <a:t>Ekleme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225552" y="2060448"/>
            <a:ext cx="8689975" cy="4177665"/>
            <a:chOff x="225552" y="2060448"/>
            <a:chExt cx="8689975" cy="417766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" y="2060448"/>
              <a:ext cx="8689848" cy="41772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957566" y="4245102"/>
              <a:ext cx="814069" cy="908685"/>
            </a:xfrm>
            <a:custGeom>
              <a:avLst/>
              <a:gdLst/>
              <a:ahLst/>
              <a:cxnLst/>
              <a:rect l="l" t="t" r="r" b="b"/>
              <a:pathLst>
                <a:path w="814070" h="908685">
                  <a:moveTo>
                    <a:pt x="406907" y="0"/>
                  </a:moveTo>
                  <a:lnTo>
                    <a:pt x="0" y="406908"/>
                  </a:lnTo>
                  <a:lnTo>
                    <a:pt x="203453" y="406908"/>
                  </a:lnTo>
                  <a:lnTo>
                    <a:pt x="203453" y="908304"/>
                  </a:lnTo>
                  <a:lnTo>
                    <a:pt x="610361" y="908304"/>
                  </a:lnTo>
                  <a:lnTo>
                    <a:pt x="610361" y="406908"/>
                  </a:lnTo>
                  <a:lnTo>
                    <a:pt x="813815" y="406908"/>
                  </a:lnTo>
                  <a:lnTo>
                    <a:pt x="40690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957566" y="4245102"/>
              <a:ext cx="814069" cy="908685"/>
            </a:xfrm>
            <a:custGeom>
              <a:avLst/>
              <a:gdLst/>
              <a:ahLst/>
              <a:cxnLst/>
              <a:rect l="l" t="t" r="r" b="b"/>
              <a:pathLst>
                <a:path w="814070" h="908685">
                  <a:moveTo>
                    <a:pt x="203453" y="908304"/>
                  </a:moveTo>
                  <a:lnTo>
                    <a:pt x="203453" y="406908"/>
                  </a:lnTo>
                  <a:lnTo>
                    <a:pt x="0" y="406908"/>
                  </a:lnTo>
                  <a:lnTo>
                    <a:pt x="406907" y="0"/>
                  </a:lnTo>
                  <a:lnTo>
                    <a:pt x="813815" y="406908"/>
                  </a:lnTo>
                  <a:lnTo>
                    <a:pt x="610361" y="406908"/>
                  </a:lnTo>
                  <a:lnTo>
                    <a:pt x="610361" y="908304"/>
                  </a:lnTo>
                  <a:lnTo>
                    <a:pt x="203453" y="908304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6316" y="1538732"/>
            <a:ext cx="4563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Açılan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ekranda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‘Yetkili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Listesi’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butonu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tıklanır.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85"/>
              <a:t> </a:t>
            </a:r>
            <a:r>
              <a:rPr dirty="0" spc="-10"/>
              <a:t>Ekleme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306324" y="1947672"/>
            <a:ext cx="8632190" cy="4290060"/>
            <a:chOff x="306324" y="1947672"/>
            <a:chExt cx="8632190" cy="429006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947672"/>
              <a:ext cx="8631936" cy="429005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216145" y="2850641"/>
              <a:ext cx="814069" cy="909955"/>
            </a:xfrm>
            <a:custGeom>
              <a:avLst/>
              <a:gdLst/>
              <a:ahLst/>
              <a:cxnLst/>
              <a:rect l="l" t="t" r="r" b="b"/>
              <a:pathLst>
                <a:path w="814070" h="909954">
                  <a:moveTo>
                    <a:pt x="406907" y="0"/>
                  </a:moveTo>
                  <a:lnTo>
                    <a:pt x="0" y="406908"/>
                  </a:lnTo>
                  <a:lnTo>
                    <a:pt x="203453" y="406908"/>
                  </a:lnTo>
                  <a:lnTo>
                    <a:pt x="203453" y="909828"/>
                  </a:lnTo>
                  <a:lnTo>
                    <a:pt x="610362" y="909828"/>
                  </a:lnTo>
                  <a:lnTo>
                    <a:pt x="610362" y="406908"/>
                  </a:lnTo>
                  <a:lnTo>
                    <a:pt x="813815" y="406908"/>
                  </a:lnTo>
                  <a:lnTo>
                    <a:pt x="40690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16145" y="2850641"/>
              <a:ext cx="814069" cy="909955"/>
            </a:xfrm>
            <a:custGeom>
              <a:avLst/>
              <a:gdLst/>
              <a:ahLst/>
              <a:cxnLst/>
              <a:rect l="l" t="t" r="r" b="b"/>
              <a:pathLst>
                <a:path w="814070" h="909954">
                  <a:moveTo>
                    <a:pt x="203453" y="909828"/>
                  </a:moveTo>
                  <a:lnTo>
                    <a:pt x="203453" y="406908"/>
                  </a:lnTo>
                  <a:lnTo>
                    <a:pt x="0" y="406908"/>
                  </a:lnTo>
                  <a:lnTo>
                    <a:pt x="406907" y="0"/>
                  </a:lnTo>
                  <a:lnTo>
                    <a:pt x="813815" y="406908"/>
                  </a:lnTo>
                  <a:lnTo>
                    <a:pt x="610362" y="406908"/>
                  </a:lnTo>
                  <a:lnTo>
                    <a:pt x="610362" y="909828"/>
                  </a:lnTo>
                  <a:lnTo>
                    <a:pt x="203453" y="909828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065" y="1368678"/>
            <a:ext cx="76917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‘Yeni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Yetkili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Ekle’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butonu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tıklanır.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Not;</a:t>
            </a:r>
            <a:r>
              <a:rPr dirty="0" u="sng" sz="1800" spc="-7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Yetkili</a:t>
            </a:r>
            <a:r>
              <a:rPr dirty="0" u="sng" sz="18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olarak</a:t>
            </a:r>
            <a:r>
              <a:rPr dirty="0" u="sng" sz="18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atayacağınız</a:t>
            </a:r>
            <a:r>
              <a:rPr dirty="0" u="sng" sz="1800" spc="-1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kişi</a:t>
            </a:r>
            <a:r>
              <a:rPr dirty="0" u="sng" sz="1800" spc="-4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daha</a:t>
            </a:r>
            <a:r>
              <a:rPr dirty="0" u="sng" sz="1800" spc="-2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öncesinden</a:t>
            </a:r>
            <a:r>
              <a:rPr dirty="0" u="sng" sz="1800" spc="-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EÇBS</a:t>
            </a:r>
            <a:r>
              <a:rPr dirty="0" u="sng" sz="1800" spc="-3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giriş</a:t>
            </a:r>
            <a:r>
              <a:rPr dirty="0" u="sng" sz="1800" spc="-2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yapmalıdır.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85"/>
              <a:t> </a:t>
            </a:r>
            <a:r>
              <a:rPr dirty="0" spc="-10"/>
              <a:t>Ekleme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48411" y="2133600"/>
            <a:ext cx="8689975" cy="4125595"/>
            <a:chOff x="248411" y="2133600"/>
            <a:chExt cx="8689975" cy="41255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1" y="2133600"/>
              <a:ext cx="8689847" cy="412546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922769" y="3284981"/>
              <a:ext cx="909955" cy="815340"/>
            </a:xfrm>
            <a:custGeom>
              <a:avLst/>
              <a:gdLst/>
              <a:ahLst/>
              <a:cxnLst/>
              <a:rect l="l" t="t" r="r" b="b"/>
              <a:pathLst>
                <a:path w="909954" h="815339">
                  <a:moveTo>
                    <a:pt x="502157" y="0"/>
                  </a:moveTo>
                  <a:lnTo>
                    <a:pt x="502157" y="203834"/>
                  </a:lnTo>
                  <a:lnTo>
                    <a:pt x="0" y="203834"/>
                  </a:lnTo>
                  <a:lnTo>
                    <a:pt x="0" y="611504"/>
                  </a:lnTo>
                  <a:lnTo>
                    <a:pt x="502157" y="611504"/>
                  </a:lnTo>
                  <a:lnTo>
                    <a:pt x="502157" y="815339"/>
                  </a:lnTo>
                  <a:lnTo>
                    <a:pt x="909827" y="407669"/>
                  </a:lnTo>
                  <a:lnTo>
                    <a:pt x="50215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922769" y="3284981"/>
              <a:ext cx="909955" cy="815340"/>
            </a:xfrm>
            <a:custGeom>
              <a:avLst/>
              <a:gdLst/>
              <a:ahLst/>
              <a:cxnLst/>
              <a:rect l="l" t="t" r="r" b="b"/>
              <a:pathLst>
                <a:path w="909954" h="815339">
                  <a:moveTo>
                    <a:pt x="0" y="203834"/>
                  </a:moveTo>
                  <a:lnTo>
                    <a:pt x="502157" y="203834"/>
                  </a:lnTo>
                  <a:lnTo>
                    <a:pt x="502157" y="0"/>
                  </a:lnTo>
                  <a:lnTo>
                    <a:pt x="909827" y="407669"/>
                  </a:lnTo>
                  <a:lnTo>
                    <a:pt x="502157" y="815339"/>
                  </a:lnTo>
                  <a:lnTo>
                    <a:pt x="502157" y="611504"/>
                  </a:lnTo>
                  <a:lnTo>
                    <a:pt x="0" y="611504"/>
                  </a:lnTo>
                  <a:lnTo>
                    <a:pt x="0" y="203834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4065" y="1368678"/>
            <a:ext cx="78828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Yetkili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olarak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ekleyeceğiniz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kişinin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TC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Kimlik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Numarası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yazılarak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‘Kişi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Sorgula’ </a:t>
            </a:r>
            <a:r>
              <a:rPr dirty="0" sz="1800">
                <a:latin typeface="Arial"/>
                <a:cs typeface="Arial"/>
              </a:rPr>
              <a:t>butonu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tıklanır ve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yetkili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kişi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eklenir.</a:t>
            </a:r>
            <a:endParaRPr sz="1800">
              <a:latin typeface="Arial"/>
              <a:cs typeface="Arial"/>
            </a:endParaRPr>
          </a:p>
          <a:p>
            <a:pPr marL="12700" marR="254635">
              <a:lnSpc>
                <a:spcPct val="100000"/>
              </a:lnSpc>
            </a:pPr>
            <a:r>
              <a:rPr dirty="0" sz="1800" spc="-20">
                <a:latin typeface="Arial"/>
                <a:cs typeface="Arial"/>
              </a:rPr>
              <a:t>Yetkili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olarak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eklediğiniz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kişiye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e-devlet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tarafından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mail/sms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bilgilendirme yapılacaktır.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851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Yetkili</a:t>
            </a:r>
            <a:r>
              <a:rPr dirty="0" spc="-185"/>
              <a:t> </a:t>
            </a:r>
            <a:r>
              <a:rPr dirty="0" spc="-10"/>
              <a:t>Ekleme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62127" y="2564892"/>
            <a:ext cx="8676640" cy="3797935"/>
            <a:chOff x="262127" y="2564892"/>
            <a:chExt cx="8676640" cy="37979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" y="2564892"/>
              <a:ext cx="8676132" cy="379780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651754" y="4261866"/>
              <a:ext cx="576580" cy="681355"/>
            </a:xfrm>
            <a:custGeom>
              <a:avLst/>
              <a:gdLst/>
              <a:ahLst/>
              <a:cxnLst/>
              <a:rect l="l" t="t" r="r" b="b"/>
              <a:pathLst>
                <a:path w="576579" h="681354">
                  <a:moveTo>
                    <a:pt x="288036" y="0"/>
                  </a:moveTo>
                  <a:lnTo>
                    <a:pt x="0" y="288035"/>
                  </a:lnTo>
                  <a:lnTo>
                    <a:pt x="144018" y="288035"/>
                  </a:lnTo>
                  <a:lnTo>
                    <a:pt x="144018" y="681227"/>
                  </a:lnTo>
                  <a:lnTo>
                    <a:pt x="432054" y="681227"/>
                  </a:lnTo>
                  <a:lnTo>
                    <a:pt x="432054" y="288035"/>
                  </a:lnTo>
                  <a:lnTo>
                    <a:pt x="576072" y="28803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651754" y="4261866"/>
              <a:ext cx="576580" cy="681355"/>
            </a:xfrm>
            <a:custGeom>
              <a:avLst/>
              <a:gdLst/>
              <a:ahLst/>
              <a:cxnLst/>
              <a:rect l="l" t="t" r="r" b="b"/>
              <a:pathLst>
                <a:path w="576579" h="681354">
                  <a:moveTo>
                    <a:pt x="144018" y="681227"/>
                  </a:moveTo>
                  <a:lnTo>
                    <a:pt x="144018" y="288035"/>
                  </a:lnTo>
                  <a:lnTo>
                    <a:pt x="0" y="288035"/>
                  </a:lnTo>
                  <a:lnTo>
                    <a:pt x="288036" y="0"/>
                  </a:lnTo>
                  <a:lnTo>
                    <a:pt x="576072" y="288035"/>
                  </a:lnTo>
                  <a:lnTo>
                    <a:pt x="432054" y="288035"/>
                  </a:lnTo>
                  <a:lnTo>
                    <a:pt x="432054" y="681227"/>
                  </a:lnTo>
                  <a:lnTo>
                    <a:pt x="144018" y="681227"/>
                  </a:lnTo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300227" y="1988819"/>
            <a:ext cx="8663940" cy="4196080"/>
            <a:chOff x="300227" y="1988819"/>
            <a:chExt cx="8663940" cy="4196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1988819"/>
              <a:ext cx="8653271" cy="419557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5561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4" y="0"/>
                  </a:moveTo>
                  <a:lnTo>
                    <a:pt x="573024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3024" y="594360"/>
                  </a:lnTo>
                  <a:lnTo>
                    <a:pt x="573024" y="792480"/>
                  </a:lnTo>
                  <a:lnTo>
                    <a:pt x="969263" y="39624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5561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20"/>
                  </a:moveTo>
                  <a:lnTo>
                    <a:pt x="573024" y="198120"/>
                  </a:lnTo>
                  <a:lnTo>
                    <a:pt x="573024" y="0"/>
                  </a:lnTo>
                  <a:lnTo>
                    <a:pt x="969263" y="396240"/>
                  </a:lnTo>
                  <a:lnTo>
                    <a:pt x="573024" y="792480"/>
                  </a:lnTo>
                  <a:lnTo>
                    <a:pt x="573024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47217" y="1404950"/>
            <a:ext cx="424751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Firma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‘Vergi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Numarası’</a:t>
            </a:r>
            <a:r>
              <a:rPr dirty="0" sz="2000" spc="-14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bilgileri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girilir.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9831" y="2060448"/>
            <a:ext cx="8749665" cy="4177665"/>
            <a:chOff x="179831" y="2060448"/>
            <a:chExt cx="8749665" cy="41776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060448"/>
              <a:ext cx="8749284" cy="417728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18693" y="3141726"/>
              <a:ext cx="970915" cy="792480"/>
            </a:xfrm>
            <a:custGeom>
              <a:avLst/>
              <a:gdLst/>
              <a:ahLst/>
              <a:cxnLst/>
              <a:rect l="l" t="t" r="r" b="b"/>
              <a:pathLst>
                <a:path w="970915" h="792479">
                  <a:moveTo>
                    <a:pt x="574548" y="0"/>
                  </a:moveTo>
                  <a:lnTo>
                    <a:pt x="574548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4548" y="594360"/>
                  </a:lnTo>
                  <a:lnTo>
                    <a:pt x="574548" y="792480"/>
                  </a:lnTo>
                  <a:lnTo>
                    <a:pt x="970788" y="396239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8693" y="3141726"/>
              <a:ext cx="970915" cy="792480"/>
            </a:xfrm>
            <a:custGeom>
              <a:avLst/>
              <a:gdLst/>
              <a:ahLst/>
              <a:cxnLst/>
              <a:rect l="l" t="t" r="r" b="b"/>
              <a:pathLst>
                <a:path w="970915" h="792479">
                  <a:moveTo>
                    <a:pt x="0" y="198120"/>
                  </a:moveTo>
                  <a:lnTo>
                    <a:pt x="574548" y="198120"/>
                  </a:lnTo>
                  <a:lnTo>
                    <a:pt x="574548" y="0"/>
                  </a:lnTo>
                  <a:lnTo>
                    <a:pt x="970788" y="396239"/>
                  </a:lnTo>
                  <a:lnTo>
                    <a:pt x="574548" y="792480"/>
                  </a:lnTo>
                  <a:lnTo>
                    <a:pt x="574548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sp>
        <p:nvSpPr>
          <p:cNvPr id="7" name="object 7" descr=""/>
          <p:cNvSpPr txBox="1"/>
          <p:nvPr/>
        </p:nvSpPr>
        <p:spPr>
          <a:xfrm>
            <a:off x="664565" y="1513458"/>
            <a:ext cx="27190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Bilgileri’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grpSp>
        <p:nvGrpSpPr>
          <p:cNvPr id="3" name="object 3" descr=""/>
          <p:cNvGrpSpPr/>
          <p:nvPr/>
        </p:nvGrpSpPr>
        <p:grpSpPr>
          <a:xfrm>
            <a:off x="301752" y="1915667"/>
            <a:ext cx="8503920" cy="4394200"/>
            <a:chOff x="301752" y="1915667"/>
            <a:chExt cx="8503920" cy="43942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1915667"/>
              <a:ext cx="8503920" cy="439369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39090" y="2565653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3" y="0"/>
                  </a:moveTo>
                  <a:lnTo>
                    <a:pt x="573023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3023" y="594360"/>
                  </a:lnTo>
                  <a:lnTo>
                    <a:pt x="573023" y="792480"/>
                  </a:lnTo>
                  <a:lnTo>
                    <a:pt x="969263" y="396240"/>
                  </a:lnTo>
                  <a:lnTo>
                    <a:pt x="573023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9090" y="2565653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20"/>
                  </a:moveTo>
                  <a:lnTo>
                    <a:pt x="573023" y="198120"/>
                  </a:lnTo>
                  <a:lnTo>
                    <a:pt x="573023" y="0"/>
                  </a:lnTo>
                  <a:lnTo>
                    <a:pt x="969263" y="396240"/>
                  </a:lnTo>
                  <a:lnTo>
                    <a:pt x="573023" y="792480"/>
                  </a:lnTo>
                  <a:lnTo>
                    <a:pt x="573023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47217" y="1438782"/>
            <a:ext cx="365950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İletişim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Bilgileri’</a:t>
            </a:r>
            <a:r>
              <a:rPr dirty="0" sz="2000" spc="-145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080" y="6409944"/>
            <a:ext cx="288035" cy="28803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6409944"/>
            <a:ext cx="288036" cy="281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9831" y="1848611"/>
            <a:ext cx="8749665" cy="4849495"/>
            <a:chOff x="179831" y="1848611"/>
            <a:chExt cx="8749665" cy="48494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848611"/>
              <a:ext cx="8749283" cy="45613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15645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573024" y="0"/>
                  </a:moveTo>
                  <a:lnTo>
                    <a:pt x="573024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573024" y="594360"/>
                  </a:lnTo>
                  <a:lnTo>
                    <a:pt x="573024" y="792480"/>
                  </a:lnTo>
                  <a:lnTo>
                    <a:pt x="969263" y="39624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5645" y="2565654"/>
              <a:ext cx="969644" cy="792480"/>
            </a:xfrm>
            <a:custGeom>
              <a:avLst/>
              <a:gdLst/>
              <a:ahLst/>
              <a:cxnLst/>
              <a:rect l="l" t="t" r="r" b="b"/>
              <a:pathLst>
                <a:path w="969644" h="792479">
                  <a:moveTo>
                    <a:pt x="0" y="198120"/>
                  </a:moveTo>
                  <a:lnTo>
                    <a:pt x="573024" y="198120"/>
                  </a:lnTo>
                  <a:lnTo>
                    <a:pt x="573024" y="0"/>
                  </a:lnTo>
                  <a:lnTo>
                    <a:pt x="969263" y="396240"/>
                  </a:lnTo>
                  <a:lnTo>
                    <a:pt x="573024" y="792480"/>
                  </a:lnTo>
                  <a:lnTo>
                    <a:pt x="573024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0668">
              <a:solidFill>
                <a:srgbClr val="5C992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79" y="6409944"/>
              <a:ext cx="288035" cy="288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6409944"/>
              <a:ext cx="288036" cy="281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65734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EÇBS’</a:t>
            </a:r>
            <a:r>
              <a:rPr dirty="0" sz="2400" spc="-140"/>
              <a:t> </a:t>
            </a:r>
            <a:r>
              <a:rPr dirty="0" sz="2400"/>
              <a:t>de</a:t>
            </a:r>
            <a:r>
              <a:rPr dirty="0" sz="2400" spc="-25"/>
              <a:t> </a:t>
            </a:r>
            <a:r>
              <a:rPr dirty="0" sz="2400"/>
              <a:t>İlk</a:t>
            </a:r>
            <a:r>
              <a:rPr dirty="0" sz="2400" spc="-40"/>
              <a:t> </a:t>
            </a:r>
            <a:r>
              <a:rPr dirty="0" sz="2400"/>
              <a:t>Kez</a:t>
            </a:r>
            <a:r>
              <a:rPr dirty="0" sz="2400" spc="-5"/>
              <a:t> </a:t>
            </a:r>
            <a:r>
              <a:rPr dirty="0" sz="2400"/>
              <a:t>Firma</a:t>
            </a:r>
            <a:r>
              <a:rPr dirty="0" sz="2400" spc="-15"/>
              <a:t> </a:t>
            </a:r>
            <a:r>
              <a:rPr dirty="0" sz="2400"/>
              <a:t>Kaydı</a:t>
            </a:r>
            <a:r>
              <a:rPr dirty="0" sz="2400" spc="20"/>
              <a:t> </a:t>
            </a:r>
            <a:r>
              <a:rPr dirty="0" sz="2400" spc="-10"/>
              <a:t>Oluşturma</a:t>
            </a:r>
            <a:endParaRPr sz="2400"/>
          </a:p>
        </p:txBody>
      </p:sp>
      <p:sp>
        <p:nvSpPr>
          <p:cNvPr id="10" name="object 10" descr=""/>
          <p:cNvSpPr txBox="1"/>
          <p:nvPr/>
        </p:nvSpPr>
        <p:spPr>
          <a:xfrm>
            <a:off x="285089" y="6451879"/>
            <a:ext cx="11938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  <a:hlinkClick r:id="rId5"/>
              </a:rPr>
              <a:t>www.agid.org.tr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pc="-10"/>
              <a:t>agid_yk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7880350" y="6451879"/>
            <a:ext cx="4908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>
                <a:latin typeface="Calibri"/>
                <a:cs typeface="Calibri"/>
              </a:rPr>
              <a:t>agidyk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8540" y="1443050"/>
            <a:ext cx="53784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Haritadan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‘Firma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Lokasyonu’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seçilerek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eklenir.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vaio</dc:creator>
  <dc:title>AYDINLATMA GEREÇLERİ İMALATÇILARI DERNEĞİ TİCARİ İŞLETMESİ</dc:title>
  <dcterms:created xsi:type="dcterms:W3CDTF">2022-12-22T20:49:58Z</dcterms:created>
  <dcterms:modified xsi:type="dcterms:W3CDTF">2022-12-22T20:49:58Z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2022-12-22T00:00:00Z</vt:filetime>
  </property>
  <property fmtid="{D5CDD505-2E9C-101B-9397-08002B2CF9AE}" pid="5" name="Producer">
    <vt:lpwstr>Microsoft® PowerPoint® 2013</vt:lpwstr>
  </property>
</Properties>
</file>