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3740" y="139141"/>
            <a:ext cx="6892925" cy="1077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740" y="105232"/>
            <a:ext cx="11107064" cy="898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9986" y="1144650"/>
            <a:ext cx="9542145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.jpg"/><Relationship Id="rId6" Type="http://schemas.openxmlformats.org/officeDocument/2006/relationships/image" Target="../media/image2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2.jpg"/><Relationship Id="rId4" Type="http://schemas.openxmlformats.org/officeDocument/2006/relationships/image" Target="../media/image3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2.jpg"/><Relationship Id="rId4" Type="http://schemas.openxmlformats.org/officeDocument/2006/relationships/image" Target="../media/image3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7.jpg"/><Relationship Id="rId4" Type="http://schemas.openxmlformats.org/officeDocument/2006/relationships/image" Target="../media/image38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jpg"/><Relationship Id="rId10" Type="http://schemas.openxmlformats.org/officeDocument/2006/relationships/image" Target="../media/image10.jpg"/><Relationship Id="rId11" Type="http://schemas.openxmlformats.org/officeDocument/2006/relationships/image" Target="../media/image11.jpg"/><Relationship Id="rId12" Type="http://schemas.openxmlformats.org/officeDocument/2006/relationships/image" Target="../media/image1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4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jpg"/><Relationship Id="rId11" Type="http://schemas.openxmlformats.org/officeDocument/2006/relationships/image" Target="../media/image2.jpg"/><Relationship Id="rId12" Type="http://schemas.openxmlformats.org/officeDocument/2006/relationships/image" Target="../media/image5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7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Relationship Id="rId4" Type="http://schemas.openxmlformats.org/officeDocument/2006/relationships/image" Target="../media/image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jpg"/><Relationship Id="rId8" Type="http://schemas.openxmlformats.org/officeDocument/2006/relationships/image" Target="../media/image78.jpg"/><Relationship Id="rId9" Type="http://schemas.openxmlformats.org/officeDocument/2006/relationships/image" Target="../media/image7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jpg"/><Relationship Id="rId3" Type="http://schemas.openxmlformats.org/officeDocument/2006/relationships/image" Target="../media/image81.png"/><Relationship Id="rId4" Type="http://schemas.openxmlformats.org/officeDocument/2006/relationships/image" Target="../media/image82.jpg"/><Relationship Id="rId5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285" y="4451426"/>
            <a:ext cx="68497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585858"/>
                </a:solidFill>
              </a:rPr>
              <a:t>Elektrikli</a:t>
            </a:r>
            <a:r>
              <a:rPr dirty="0" sz="2800" spc="-114">
                <a:solidFill>
                  <a:srgbClr val="585858"/>
                </a:solidFill>
              </a:rPr>
              <a:t> </a:t>
            </a:r>
            <a:r>
              <a:rPr dirty="0" sz="2800">
                <a:solidFill>
                  <a:srgbClr val="585858"/>
                </a:solidFill>
              </a:rPr>
              <a:t>ve</a:t>
            </a:r>
            <a:r>
              <a:rPr dirty="0" sz="2800" spc="-130">
                <a:solidFill>
                  <a:srgbClr val="585858"/>
                </a:solidFill>
              </a:rPr>
              <a:t> </a:t>
            </a:r>
            <a:r>
              <a:rPr dirty="0" sz="2800">
                <a:solidFill>
                  <a:srgbClr val="585858"/>
                </a:solidFill>
              </a:rPr>
              <a:t>Elektronik</a:t>
            </a:r>
            <a:r>
              <a:rPr dirty="0" sz="2800" spc="-105">
                <a:solidFill>
                  <a:srgbClr val="585858"/>
                </a:solidFill>
              </a:rPr>
              <a:t> </a:t>
            </a:r>
            <a:r>
              <a:rPr dirty="0" sz="2800" spc="-10">
                <a:solidFill>
                  <a:srgbClr val="585858"/>
                </a:solidFill>
              </a:rPr>
              <a:t>Eşyalarda</a:t>
            </a:r>
            <a:r>
              <a:rPr dirty="0" sz="2800" spc="-110">
                <a:solidFill>
                  <a:srgbClr val="585858"/>
                </a:solidFill>
              </a:rPr>
              <a:t> </a:t>
            </a:r>
            <a:r>
              <a:rPr dirty="0" sz="2800">
                <a:solidFill>
                  <a:srgbClr val="585858"/>
                </a:solidFill>
              </a:rPr>
              <a:t>Atık</a:t>
            </a:r>
            <a:r>
              <a:rPr dirty="0" sz="2800" spc="-120">
                <a:solidFill>
                  <a:srgbClr val="585858"/>
                </a:solidFill>
              </a:rPr>
              <a:t> </a:t>
            </a:r>
            <a:r>
              <a:rPr dirty="0" sz="2800" spc="-10">
                <a:solidFill>
                  <a:srgbClr val="585858"/>
                </a:solidFill>
              </a:rPr>
              <a:t>Yönetimi</a:t>
            </a:r>
            <a:endParaRPr sz="2800"/>
          </a:p>
        </p:txBody>
      </p:sp>
      <p:sp>
        <p:nvSpPr>
          <p:cNvPr id="3" name="object 3" descr=""/>
          <p:cNvSpPr/>
          <p:nvPr/>
        </p:nvSpPr>
        <p:spPr>
          <a:xfrm>
            <a:off x="955547" y="6377940"/>
            <a:ext cx="10281285" cy="220979"/>
          </a:xfrm>
          <a:custGeom>
            <a:avLst/>
            <a:gdLst/>
            <a:ahLst/>
            <a:cxnLst/>
            <a:rect l="l" t="t" r="r" b="b"/>
            <a:pathLst>
              <a:path w="10281285" h="220979">
                <a:moveTo>
                  <a:pt x="10280904" y="0"/>
                </a:moveTo>
                <a:lnTo>
                  <a:pt x="0" y="0"/>
                </a:lnTo>
                <a:lnTo>
                  <a:pt x="0" y="220980"/>
                </a:lnTo>
                <a:lnTo>
                  <a:pt x="10280904" y="220980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8881" y="1697979"/>
            <a:ext cx="3293074" cy="14274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447" y="2193035"/>
            <a:ext cx="10281285" cy="4500880"/>
            <a:chOff x="155447" y="2193035"/>
            <a:chExt cx="10281285" cy="4500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510" y="2193035"/>
              <a:ext cx="4163186" cy="431444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55447" y="6473951"/>
              <a:ext cx="10281285" cy="219710"/>
            </a:xfrm>
            <a:custGeom>
              <a:avLst/>
              <a:gdLst/>
              <a:ahLst/>
              <a:cxnLst/>
              <a:rect l="l" t="t" r="r" b="b"/>
              <a:pathLst>
                <a:path w="10281285" h="219709">
                  <a:moveTo>
                    <a:pt x="10280904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10280904" y="219456"/>
                  </a:lnTo>
                  <a:lnTo>
                    <a:pt x="10280904" y="0"/>
                  </a:lnTo>
                  <a:close/>
                </a:path>
              </a:pathLst>
            </a:custGeom>
            <a:solidFill>
              <a:srgbClr val="56A1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3715" y="179958"/>
            <a:ext cx="468249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BÜYÜYEN</a:t>
            </a:r>
            <a:r>
              <a:rPr dirty="0" spc="-50"/>
              <a:t> </a:t>
            </a:r>
            <a:r>
              <a:rPr dirty="0"/>
              <a:t>TEHLİKE</a:t>
            </a:r>
            <a:r>
              <a:rPr dirty="0" spc="-10"/>
              <a:t> </a:t>
            </a:r>
            <a:r>
              <a:rPr dirty="0"/>
              <a:t>E-</a:t>
            </a:r>
            <a:r>
              <a:rPr dirty="0" spc="-45"/>
              <a:t>ATIK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195" y="239268"/>
            <a:ext cx="4262628" cy="269138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4195" y="3151632"/>
            <a:ext cx="4262628" cy="270967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114" y="1027683"/>
            <a:ext cx="135534" cy="14173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21640" y="952322"/>
            <a:ext cx="641096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Bugün</a:t>
            </a:r>
            <a:r>
              <a:rPr dirty="0" sz="1600" spc="-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AEEE</a:t>
            </a:r>
            <a:r>
              <a:rPr dirty="0" sz="16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üretiminin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artış</a:t>
            </a:r>
            <a:r>
              <a:rPr dirty="0" sz="16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hızı</a:t>
            </a:r>
            <a:r>
              <a:rPr dirty="0" sz="1600" spc="3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kentsel</a:t>
            </a:r>
            <a:r>
              <a:rPr dirty="0" sz="1600" spc="-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atık</a:t>
            </a:r>
            <a:r>
              <a:rPr dirty="0" sz="16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oranının</a:t>
            </a:r>
            <a:r>
              <a:rPr dirty="0" sz="16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üç</a:t>
            </a:r>
            <a:r>
              <a:rPr dirty="0" sz="1600" spc="-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katı</a:t>
            </a:r>
            <a:r>
              <a:rPr dirty="0" sz="16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Arial"/>
                <a:cs typeface="Arial"/>
              </a:rPr>
              <a:t>olarak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tahmin</a:t>
            </a:r>
            <a:r>
              <a:rPr dirty="0" sz="1600" spc="-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edilmektedir.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AEEE’nin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son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5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yılda</a:t>
            </a:r>
            <a:r>
              <a:rPr dirty="0" sz="16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artış</a:t>
            </a:r>
            <a:r>
              <a:rPr dirty="0" sz="16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oranı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%</a:t>
            </a:r>
            <a:r>
              <a:rPr dirty="0" sz="1600" spc="-4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7E7E7E"/>
                </a:solidFill>
                <a:latin typeface="Arial"/>
                <a:cs typeface="Arial"/>
              </a:rPr>
              <a:t>21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114" y="1759204"/>
            <a:ext cx="135534" cy="14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715" y="139141"/>
            <a:ext cx="5451475" cy="560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0645" algn="l"/>
              </a:tabLst>
            </a:pPr>
            <a:r>
              <a:rPr dirty="0"/>
              <a:t>E</a:t>
            </a:r>
            <a:r>
              <a:rPr dirty="0" spc="-75"/>
              <a:t> </a:t>
            </a:r>
            <a:r>
              <a:rPr dirty="0" spc="-25"/>
              <a:t>ATIK;</a:t>
            </a:r>
            <a:r>
              <a:rPr dirty="0" spc="-70"/>
              <a:t> </a:t>
            </a:r>
            <a:r>
              <a:rPr dirty="0"/>
              <a:t>TEHLİKELİ</a:t>
            </a:r>
            <a:r>
              <a:rPr dirty="0" spc="-70"/>
              <a:t> </a:t>
            </a:r>
            <a:r>
              <a:rPr dirty="0" spc="-25"/>
              <a:t>ve</a:t>
            </a:r>
            <a:r>
              <a:rPr dirty="0"/>
              <a:t>	</a:t>
            </a:r>
            <a:r>
              <a:rPr dirty="0" spc="-10"/>
              <a:t>DEĞERLİ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82751" y="1189100"/>
            <a:ext cx="5363845" cy="86423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 marL="12700" marR="5080" indent="-1270">
              <a:lnSpc>
                <a:spcPct val="97500"/>
              </a:lnSpc>
              <a:spcBef>
                <a:spcPts val="140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Atık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elektrikli</a:t>
            </a:r>
            <a:r>
              <a:rPr dirty="0" sz="1600" spc="-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elektronik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eşyalar,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içeriğinde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bulunan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ağır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metaller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nedeniyle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çevre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insan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sağlığına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zararlı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etkilerde bulunabilecek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atıklardandır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ayrı toplanması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gereklidir</a:t>
            </a:r>
            <a:r>
              <a:rPr dirty="0" sz="2400" spc="-10">
                <a:solidFill>
                  <a:srgbClr val="7E7E7E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0811" y="5669686"/>
            <a:ext cx="592518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Ayrıca</a:t>
            </a:r>
            <a:r>
              <a:rPr dirty="0" sz="1600" spc="-4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8585"/>
                </a:solidFill>
                <a:latin typeface="Arial"/>
                <a:cs typeface="Arial"/>
              </a:rPr>
              <a:t>içeriğinde</a:t>
            </a:r>
            <a:r>
              <a:rPr dirty="0" sz="1600" spc="-85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bulunan</a:t>
            </a:r>
            <a:r>
              <a:rPr dirty="0" sz="1600" spc="-7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altın,</a:t>
            </a:r>
            <a:r>
              <a:rPr dirty="0" sz="1600" spc="-45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gümüş,</a:t>
            </a:r>
            <a:r>
              <a:rPr dirty="0" sz="1600" spc="-6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8585"/>
                </a:solidFill>
                <a:latin typeface="Arial"/>
                <a:cs typeface="Arial"/>
              </a:rPr>
              <a:t>bakır,</a:t>
            </a:r>
            <a:r>
              <a:rPr dirty="0" sz="1600" spc="-45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platin</a:t>
            </a:r>
            <a:r>
              <a:rPr dirty="0" sz="1600" spc="-7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8585"/>
                </a:solidFill>
                <a:latin typeface="Arial"/>
                <a:cs typeface="Arial"/>
              </a:rPr>
              <a:t>paladyum</a:t>
            </a:r>
            <a:r>
              <a:rPr dirty="0" sz="1600" spc="-6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858585"/>
                </a:solidFill>
                <a:latin typeface="Arial"/>
                <a:cs typeface="Arial"/>
              </a:rPr>
              <a:t>gibi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değerli</a:t>
            </a:r>
            <a:r>
              <a:rPr dirty="0" sz="1600" spc="-85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madenlerin</a:t>
            </a:r>
            <a:r>
              <a:rPr dirty="0" sz="1600" spc="-8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geri</a:t>
            </a:r>
            <a:r>
              <a:rPr dirty="0" sz="1600" spc="-7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kazanımının</a:t>
            </a:r>
            <a:r>
              <a:rPr dirty="0" sz="1600" spc="-4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8585"/>
                </a:solidFill>
                <a:latin typeface="Arial"/>
                <a:cs typeface="Arial"/>
              </a:rPr>
              <a:t>sağlanması</a:t>
            </a:r>
            <a:r>
              <a:rPr dirty="0" sz="1600" spc="-8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açısından</a:t>
            </a:r>
            <a:r>
              <a:rPr dirty="0" sz="1600" spc="-50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858585"/>
                </a:solidFill>
                <a:latin typeface="Arial"/>
                <a:cs typeface="Arial"/>
              </a:rPr>
              <a:t>da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önemli</a:t>
            </a:r>
            <a:r>
              <a:rPr dirty="0" sz="1600" spc="-85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858585"/>
                </a:solidFill>
                <a:latin typeface="Arial"/>
                <a:cs typeface="Arial"/>
              </a:rPr>
              <a:t>hammadde</a:t>
            </a:r>
            <a:r>
              <a:rPr dirty="0" sz="1600" spc="-65">
                <a:solidFill>
                  <a:srgbClr val="858585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858585"/>
                </a:solidFill>
                <a:latin typeface="Arial"/>
                <a:cs typeface="Arial"/>
              </a:rPr>
              <a:t>kaynağıdır.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411" y="201168"/>
            <a:ext cx="3686555" cy="569671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7709" y="2225039"/>
            <a:ext cx="4130230" cy="3304032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46304" y="6470903"/>
            <a:ext cx="10281285" cy="220979"/>
          </a:xfrm>
          <a:custGeom>
            <a:avLst/>
            <a:gdLst/>
            <a:ahLst/>
            <a:cxnLst/>
            <a:rect l="l" t="t" r="r" b="b"/>
            <a:pathLst>
              <a:path w="10281285" h="220979">
                <a:moveTo>
                  <a:pt x="10280904" y="0"/>
                </a:moveTo>
                <a:lnTo>
                  <a:pt x="0" y="0"/>
                </a:lnTo>
                <a:lnTo>
                  <a:pt x="0" y="220980"/>
                </a:lnTo>
                <a:lnTo>
                  <a:pt x="10280904" y="220980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/>
              <a:t>E-</a:t>
            </a:r>
            <a:r>
              <a:rPr dirty="0" spc="-90"/>
              <a:t> </a:t>
            </a:r>
            <a:r>
              <a:rPr dirty="0" spc="-30"/>
              <a:t>ATIK</a:t>
            </a:r>
            <a:r>
              <a:rPr dirty="0" spc="-85"/>
              <a:t> </a:t>
            </a:r>
            <a:r>
              <a:rPr dirty="0"/>
              <a:t>DEĞİL</a:t>
            </a:r>
            <a:r>
              <a:rPr dirty="0" spc="-80"/>
              <a:t> </a:t>
            </a:r>
            <a:r>
              <a:rPr dirty="0" spc="-35"/>
              <a:t>KAYNAK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854442" y="6046114"/>
            <a:ext cx="2882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Kaynak: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Global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E-waste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Monitor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46304" y="6470903"/>
            <a:ext cx="10281285" cy="220979"/>
          </a:xfrm>
          <a:custGeom>
            <a:avLst/>
            <a:gdLst/>
            <a:ahLst/>
            <a:cxnLst/>
            <a:rect l="l" t="t" r="r" b="b"/>
            <a:pathLst>
              <a:path w="10281285" h="220979">
                <a:moveTo>
                  <a:pt x="10280904" y="0"/>
                </a:moveTo>
                <a:lnTo>
                  <a:pt x="0" y="0"/>
                </a:lnTo>
                <a:lnTo>
                  <a:pt x="0" y="220980"/>
                </a:lnTo>
                <a:lnTo>
                  <a:pt x="10280904" y="220980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4688" y="691895"/>
            <a:ext cx="6501384" cy="431901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555" y="1246276"/>
            <a:ext cx="69783" cy="13228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08203" y="1166317"/>
            <a:ext cx="4786630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93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E-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atıklar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içerdikleri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değerli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metallerin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yanında</a:t>
            </a:r>
            <a:r>
              <a:rPr dirty="0" sz="16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aynı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zamanda</a:t>
            </a:r>
            <a:r>
              <a:rPr dirty="0" sz="16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geri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 dönüştürülebilen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plastiklerle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birlikte,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demir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alüminyum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gibi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değerli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hacimli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malzemeler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içerir.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5080" indent="55880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Dünyada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oluşan</a:t>
            </a:r>
            <a:r>
              <a:rPr dirty="0" sz="16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53,6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milyon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ton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e-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atığın</a:t>
            </a:r>
            <a:r>
              <a:rPr dirty="0" sz="16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içerdiği hammaddenin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ekonomik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değerinin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57milyar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$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olduğu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tahmin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ediliyor.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56515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Altın,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gümüş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veya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platin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mücevherlerimizi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çöpe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atmayız.</a:t>
            </a:r>
            <a:r>
              <a:rPr dirty="0" sz="16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Ancak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aynı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değerli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metalleri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içeren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elektrikli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elektronik</a:t>
            </a:r>
            <a:r>
              <a:rPr dirty="0" sz="16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atıklarımız</a:t>
            </a:r>
            <a:r>
              <a:rPr dirty="0" sz="16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için</a:t>
            </a:r>
            <a:r>
              <a:rPr dirty="0" sz="16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aynı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şekilde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davranmayız.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Oysa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dünyada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üretilen</a:t>
            </a:r>
            <a:r>
              <a:rPr dirty="0" sz="16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altın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miktarının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%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7’si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e-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atıkta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bulunabilir.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555" y="2465476"/>
            <a:ext cx="69783" cy="13228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555" y="3440836"/>
            <a:ext cx="69783" cy="1322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46304" y="6470903"/>
            <a:ext cx="10281285" cy="220979"/>
          </a:xfrm>
          <a:custGeom>
            <a:avLst/>
            <a:gdLst/>
            <a:ahLst/>
            <a:cxnLst/>
            <a:rect l="l" t="t" r="r" b="b"/>
            <a:pathLst>
              <a:path w="10281285" h="220979">
                <a:moveTo>
                  <a:pt x="10280904" y="0"/>
                </a:moveTo>
                <a:lnTo>
                  <a:pt x="0" y="0"/>
                </a:lnTo>
                <a:lnTo>
                  <a:pt x="0" y="220980"/>
                </a:lnTo>
                <a:lnTo>
                  <a:pt x="10280904" y="220980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708" y="166115"/>
            <a:ext cx="10768584" cy="6056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715" y="139141"/>
            <a:ext cx="10875645" cy="560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AEEE</a:t>
            </a:r>
            <a:r>
              <a:rPr dirty="0" spc="-50"/>
              <a:t> </a:t>
            </a:r>
            <a:r>
              <a:rPr dirty="0"/>
              <a:t>YÖNETMELİĞİ</a:t>
            </a:r>
            <a:r>
              <a:rPr dirty="0" spc="-80"/>
              <a:t> </a:t>
            </a:r>
            <a:r>
              <a:rPr dirty="0"/>
              <a:t>VE</a:t>
            </a:r>
            <a:r>
              <a:rPr dirty="0" spc="-60"/>
              <a:t> </a:t>
            </a:r>
            <a:r>
              <a:rPr dirty="0"/>
              <a:t>AGİD</a:t>
            </a:r>
            <a:r>
              <a:rPr dirty="0" spc="-65"/>
              <a:t> </a:t>
            </a:r>
            <a:r>
              <a:rPr dirty="0"/>
              <a:t>YETKİLENDİRİLMİŞ</a:t>
            </a:r>
            <a:r>
              <a:rPr dirty="0" spc="-60"/>
              <a:t> </a:t>
            </a:r>
            <a:r>
              <a:rPr dirty="0" spc="-10"/>
              <a:t>KURULUŞU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98206" y="6536546"/>
            <a:ext cx="22707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Global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E-waste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Monitor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3715" y="996187"/>
            <a:ext cx="11309350" cy="414147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Atık</a:t>
            </a:r>
            <a:r>
              <a:rPr dirty="0" sz="18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Elektrikli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Elektronik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Eşyalar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ile</a:t>
            </a:r>
            <a:r>
              <a:rPr dirty="0" sz="18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ilgili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farkındalığın yaratılarak,</a:t>
            </a:r>
            <a:r>
              <a:rPr dirty="0" sz="18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ayrı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toplama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sistemlerinin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kurulması,</a:t>
            </a:r>
            <a:endParaRPr sz="1800">
              <a:latin typeface="Arial"/>
              <a:cs typeface="Arial"/>
            </a:endParaRPr>
          </a:p>
          <a:p>
            <a:pPr marL="299085" marR="5080">
              <a:lnSpc>
                <a:spcPts val="3240"/>
              </a:lnSpc>
              <a:spcBef>
                <a:spcPts val="285"/>
              </a:spcBef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toplanan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atıkların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geri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kazanım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bertaraf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işlemlerinin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yönetimini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düzenleyen</a:t>
            </a:r>
            <a:r>
              <a:rPr dirty="0" sz="18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yasal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mevzuat</a:t>
            </a:r>
            <a:r>
              <a:rPr dirty="0" sz="1800" spc="-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Atık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Elektrikli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ve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Elektronik</a:t>
            </a:r>
            <a:r>
              <a:rPr dirty="0" sz="1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Eşyaların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Kontrolü</a:t>
            </a:r>
            <a:r>
              <a:rPr dirty="0" sz="18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Yönetmeliği’dir.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73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Yönetmelik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ile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  <a:p>
            <a:pPr lvl="1" marL="756285" indent="-287655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756920" algn="l"/>
              </a:tabLst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Piyasaya</a:t>
            </a:r>
            <a:r>
              <a:rPr dirty="0" sz="1800" spc="-7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sürenler,</a:t>
            </a:r>
            <a:r>
              <a:rPr dirty="0" sz="1800" spc="-8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ithalatçılar,</a:t>
            </a:r>
            <a:r>
              <a:rPr dirty="0" sz="1800" spc="-8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marka</a:t>
            </a:r>
            <a:r>
              <a:rPr dirty="0" sz="1800" spc="-7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sahipleri</a:t>
            </a:r>
            <a:endParaRPr sz="1800">
              <a:latin typeface="Arial"/>
              <a:cs typeface="Arial"/>
            </a:endParaRPr>
          </a:p>
          <a:p>
            <a:pPr lvl="1" marL="756285" indent="-28765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Belediyeler,</a:t>
            </a:r>
            <a:endParaRPr sz="1800">
              <a:latin typeface="Arial"/>
              <a:cs typeface="Arial"/>
            </a:endParaRPr>
          </a:p>
          <a:p>
            <a:pPr lvl="1" marL="756285" indent="-28765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Dağıtım,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satış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noktaları,</a:t>
            </a:r>
            <a:endParaRPr sz="1800">
              <a:latin typeface="Arial"/>
              <a:cs typeface="Arial"/>
            </a:endParaRPr>
          </a:p>
          <a:p>
            <a:pPr lvl="1" marL="756285" indent="-28765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AEEE</a:t>
            </a:r>
            <a:r>
              <a:rPr dirty="0" sz="1800" spc="1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İşleme</a:t>
            </a:r>
            <a:r>
              <a:rPr dirty="0" sz="18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Tesisleri</a:t>
            </a:r>
            <a:endParaRPr sz="1800">
              <a:latin typeface="Arial"/>
              <a:cs typeface="Arial"/>
            </a:endParaRPr>
          </a:p>
          <a:p>
            <a:pPr lvl="1" marL="756285" indent="-28765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Tüketiciler,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715" y="139141"/>
            <a:ext cx="7038975" cy="560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AYDINLATMA</a:t>
            </a:r>
            <a:r>
              <a:rPr dirty="0" spc="-100"/>
              <a:t> </a:t>
            </a:r>
            <a:r>
              <a:rPr dirty="0"/>
              <a:t>EKİPMANLARI</a:t>
            </a:r>
            <a:r>
              <a:rPr dirty="0" spc="-55"/>
              <a:t> </a:t>
            </a:r>
            <a:r>
              <a:rPr dirty="0" spc="-10"/>
              <a:t>E-ATIKTIR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98206" y="6536546"/>
            <a:ext cx="22707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Global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E-waste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Monitor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917" y="1370482"/>
            <a:ext cx="69783" cy="13228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60552" y="1290954"/>
            <a:ext cx="5322570" cy="2214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55524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Floresan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lambalı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aydınlatıcılar,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Düz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Floresan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lambalar,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Kompact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floresan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lambalar,</a:t>
            </a:r>
            <a:endParaRPr sz="1600">
              <a:latin typeface="Arial"/>
              <a:cs typeface="Arial"/>
            </a:endParaRPr>
          </a:p>
          <a:p>
            <a:pPr marL="12700" marR="153035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Basınçlı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sodyum</a:t>
            </a:r>
            <a:r>
              <a:rPr dirty="0" sz="16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lambalar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metal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halit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lambalar,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yüksek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güçlü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deşarj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lambaları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Düşük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basınçlı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sodyum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lambalar,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98800"/>
              </a:lnSpc>
              <a:spcBef>
                <a:spcPts val="25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Işık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verme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ışık</a:t>
            </a:r>
            <a:r>
              <a:rPr dirty="0" sz="16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kontrolü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için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kullanılan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diğer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ekipmanlar, Elektrikli</a:t>
            </a:r>
            <a:r>
              <a:rPr dirty="0" sz="16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elektronik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eşya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kapsamındaki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diğer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aydınlatma ekipmanları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(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led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aydınlatma,</a:t>
            </a:r>
            <a:r>
              <a:rPr dirty="0" sz="16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armatür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dahil)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917" y="1614322"/>
            <a:ext cx="69783" cy="13228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917" y="1858162"/>
            <a:ext cx="69783" cy="13228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917" y="2102002"/>
            <a:ext cx="69783" cy="13228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917" y="2589682"/>
            <a:ext cx="69783" cy="13228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917" y="2833522"/>
            <a:ext cx="69783" cy="13228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917" y="3077362"/>
            <a:ext cx="69783" cy="132283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9600" y="339852"/>
            <a:ext cx="2808731" cy="594817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813675" y="6271666"/>
            <a:ext cx="2881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Kaynak: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Global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E-waste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Monitor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5275">
              <a:lnSpc>
                <a:spcPct val="100000"/>
              </a:lnSpc>
              <a:spcBef>
                <a:spcPts val="105"/>
              </a:spcBef>
            </a:pPr>
            <a:r>
              <a:rPr dirty="0"/>
              <a:t>ENERJİ</a:t>
            </a:r>
            <a:r>
              <a:rPr dirty="0" spc="-60"/>
              <a:t> </a:t>
            </a:r>
            <a:r>
              <a:rPr dirty="0" spc="-30"/>
              <a:t>TASARRUFLU</a:t>
            </a:r>
            <a:r>
              <a:rPr dirty="0" spc="-50"/>
              <a:t> </a:t>
            </a:r>
            <a:r>
              <a:rPr dirty="0"/>
              <a:t>LAMBALAR</a:t>
            </a:r>
            <a:r>
              <a:rPr dirty="0" spc="-70"/>
              <a:t> </a:t>
            </a:r>
            <a:r>
              <a:rPr dirty="0"/>
              <a:t>VE</a:t>
            </a:r>
            <a:r>
              <a:rPr dirty="0" spc="-55"/>
              <a:t> </a:t>
            </a:r>
            <a:r>
              <a:rPr dirty="0" spc="-20"/>
              <a:t>CIVA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98206" y="6536546"/>
            <a:ext cx="22707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Global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E-waste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Monitor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27684" y="1157173"/>
            <a:ext cx="57372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Tasarruflu</a:t>
            </a:r>
            <a:r>
              <a:rPr dirty="0" sz="18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lamba</a:t>
            </a:r>
            <a:r>
              <a:rPr dirty="0" sz="18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üretiminde</a:t>
            </a:r>
            <a:r>
              <a:rPr dirty="0" sz="1800" spc="-4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neden</a:t>
            </a:r>
            <a:r>
              <a:rPr dirty="0" sz="18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cıva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kullanılıyor?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7684" y="1432052"/>
            <a:ext cx="95376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Tasaruflu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tüplerinin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47773" y="1432052"/>
            <a:ext cx="6692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ampul içinde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63114" y="1432052"/>
            <a:ext cx="17818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280" marR="5080" indent="-69215">
              <a:lnSpc>
                <a:spcPct val="100000"/>
              </a:lnSpc>
              <a:spcBef>
                <a:spcPts val="100"/>
              </a:spcBef>
              <a:tabLst>
                <a:tab pos="689610" algn="l"/>
                <a:tab pos="829310" algn="l"/>
              </a:tabLst>
            </a:pP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olarak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		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bildiğimiz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gaz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723259" y="1706371"/>
            <a:ext cx="2842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2565" algn="l"/>
                <a:tab pos="1953895" algn="l"/>
              </a:tabLst>
            </a:pP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beraberinde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az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miktarda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12690" y="1432052"/>
            <a:ext cx="27133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1057275" algn="l"/>
                <a:tab pos="2063114" algn="l"/>
              </a:tabLst>
            </a:pP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kompakt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floresan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lamba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cıva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7684" y="1980691"/>
            <a:ext cx="6599555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kullanılmaktadır.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Bu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tip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lambalarda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iki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elektrod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arasındaki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elektrik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akımı</a:t>
            </a:r>
            <a:r>
              <a:rPr dirty="0" sz="1800" spc="44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tarafından</a:t>
            </a:r>
            <a:r>
              <a:rPr dirty="0" sz="1800" spc="44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tetiklenen</a:t>
            </a:r>
            <a:r>
              <a:rPr dirty="0" sz="1800" spc="44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cıva</a:t>
            </a:r>
            <a:r>
              <a:rPr dirty="0" sz="1800" spc="45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moleküllerinin</a:t>
            </a:r>
            <a:r>
              <a:rPr dirty="0" sz="1800" spc="45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yaydıkları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ultraviyole</a:t>
            </a:r>
            <a:r>
              <a:rPr dirty="0" sz="1800" spc="1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ışınım</a:t>
            </a:r>
            <a:r>
              <a:rPr dirty="0" sz="1800" spc="2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tüp</a:t>
            </a:r>
            <a:r>
              <a:rPr dirty="0" sz="1800" spc="1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içindeki</a:t>
            </a:r>
            <a:r>
              <a:rPr dirty="0" sz="1800" spc="20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fosfor</a:t>
            </a:r>
            <a:r>
              <a:rPr dirty="0" sz="1800" spc="1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tabakasının</a:t>
            </a:r>
            <a:r>
              <a:rPr dirty="0" sz="1800" spc="1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görünür</a:t>
            </a:r>
            <a:r>
              <a:rPr dirty="0" sz="1800" spc="25">
                <a:solidFill>
                  <a:srgbClr val="7E7E7E"/>
                </a:solidFill>
                <a:latin typeface="Arial"/>
                <a:cs typeface="Arial"/>
              </a:rPr>
              <a:t>  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ışık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yaymasını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sağlar.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Bir</a:t>
            </a:r>
            <a:r>
              <a:rPr dirty="0" sz="1800" spc="-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floresan</a:t>
            </a:r>
            <a:r>
              <a:rPr dirty="0" sz="1800" spc="-1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lambada</a:t>
            </a:r>
            <a:r>
              <a:rPr dirty="0" sz="1800" spc="-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ne</a:t>
            </a:r>
            <a:r>
              <a:rPr dirty="0" sz="1800" spc="-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kadar</a:t>
            </a:r>
            <a:r>
              <a:rPr dirty="0" sz="1800" spc="-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cıva</a:t>
            </a:r>
            <a:r>
              <a:rPr dirty="0" sz="1800" spc="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7E7E7E"/>
                </a:solidFill>
                <a:latin typeface="Arial"/>
                <a:cs typeface="Arial"/>
              </a:rPr>
              <a:t>var?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Ortalama</a:t>
            </a:r>
            <a:r>
              <a:rPr dirty="0" sz="18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olarak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standart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bir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ekonomik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floresan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ampulde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5mg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altında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cıva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bulunmaktadır.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r" marL="2642870" marR="5080" indent="1897380">
              <a:lnSpc>
                <a:spcPct val="100000"/>
              </a:lnSpc>
              <a:tabLst>
                <a:tab pos="5328920" algn="l"/>
              </a:tabLst>
            </a:pPr>
            <a:r>
              <a:rPr dirty="0" sz="1800" spc="-20" b="1">
                <a:solidFill>
                  <a:srgbClr val="7E7E7E"/>
                </a:solidFill>
                <a:latin typeface="Arial"/>
                <a:cs typeface="Arial"/>
              </a:rPr>
              <a:t>lamba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	cıva</a:t>
            </a:r>
            <a:r>
              <a:rPr dirty="0" sz="18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içeriği: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Düz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standart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floresan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lambalar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&lt;10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mg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Kompakt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floresan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lambalar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&lt;5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0356" y="1220724"/>
            <a:ext cx="4672584" cy="47131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/>
              <a:t>KIRILDIĞINDA</a:t>
            </a:r>
            <a:r>
              <a:rPr dirty="0" spc="-85"/>
              <a:t> </a:t>
            </a:r>
            <a:r>
              <a:rPr dirty="0"/>
              <a:t>NE</a:t>
            </a:r>
            <a:r>
              <a:rPr dirty="0" spc="-95"/>
              <a:t> </a:t>
            </a:r>
            <a:r>
              <a:rPr dirty="0" spc="-20"/>
              <a:t>YAPMALIYIZ</a:t>
            </a:r>
            <a:r>
              <a:rPr dirty="0" spc="-105"/>
              <a:t> </a:t>
            </a:r>
            <a:r>
              <a:rPr dirty="0" spc="-50"/>
              <a:t>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98206" y="6536546"/>
            <a:ext cx="22707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Global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E-waste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Monitor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02995" y="1241149"/>
            <a:ext cx="7609840" cy="331787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7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Floresan</a:t>
            </a:r>
            <a:r>
              <a:rPr dirty="0" sz="18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lambanızın kırılmaması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için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dikkatli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davranın,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Temizlemeye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başlamadan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önce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ortamı</a:t>
            </a:r>
            <a:r>
              <a:rPr dirty="0" sz="18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havalandırın,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Temizlik</a:t>
            </a:r>
            <a:r>
              <a:rPr dirty="0" sz="18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için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elektrikli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süpürge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kullanmayın,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Büyük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parçalı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kırıkları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temizlemek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için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sert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bir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karton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veya</a:t>
            </a:r>
            <a:r>
              <a:rPr dirty="0" sz="18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kağıt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kullanın,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Küçük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parçalar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tozları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temizlemek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için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koli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bandı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kullanın,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Kalan</a:t>
            </a:r>
            <a:r>
              <a:rPr dirty="0" sz="18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kısımları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ıslak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mendil veya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nemli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bir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kağıt</a:t>
            </a:r>
            <a:r>
              <a:rPr dirty="0" sz="18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havlu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ile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temizleyin,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Temizlik</a:t>
            </a:r>
            <a:r>
              <a:rPr dirty="0" sz="18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için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kullanılan malzemelerde</a:t>
            </a:r>
            <a:r>
              <a:rPr dirty="0" sz="18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dahil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olmak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üzere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tüm</a:t>
            </a:r>
            <a:r>
              <a:rPr dirty="0" sz="18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atıkları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bir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plastik</a:t>
            </a:r>
            <a:r>
              <a:rPr dirty="0" sz="18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poşet</a:t>
            </a:r>
            <a:r>
              <a:rPr dirty="0" sz="18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veya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kavanoza</a:t>
            </a:r>
            <a:r>
              <a:rPr dirty="0" sz="18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koyup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E7E7E"/>
                </a:solidFill>
                <a:latin typeface="Arial"/>
                <a:cs typeface="Arial"/>
              </a:rPr>
              <a:t>ağzını</a:t>
            </a:r>
            <a:r>
              <a:rPr dirty="0" sz="18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kapatın.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9357" y="1600578"/>
            <a:ext cx="1820895" cy="1273685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9119616" y="3060445"/>
            <a:ext cx="2086610" cy="3241675"/>
            <a:chOff x="9119616" y="3060445"/>
            <a:chExt cx="2086610" cy="3241675"/>
          </a:xfrm>
        </p:grpSpPr>
        <p:sp>
          <p:nvSpPr>
            <p:cNvPr id="9" name="object 9" descr=""/>
            <p:cNvSpPr/>
            <p:nvPr/>
          </p:nvSpPr>
          <p:spPr>
            <a:xfrm>
              <a:off x="10024110" y="3073145"/>
              <a:ext cx="550545" cy="771525"/>
            </a:xfrm>
            <a:custGeom>
              <a:avLst/>
              <a:gdLst/>
              <a:ahLst/>
              <a:cxnLst/>
              <a:rect l="l" t="t" r="r" b="b"/>
              <a:pathLst>
                <a:path w="550545" h="771525">
                  <a:moveTo>
                    <a:pt x="412623" y="0"/>
                  </a:moveTo>
                  <a:lnTo>
                    <a:pt x="137541" y="0"/>
                  </a:lnTo>
                  <a:lnTo>
                    <a:pt x="137541" y="496062"/>
                  </a:lnTo>
                  <a:lnTo>
                    <a:pt x="0" y="496062"/>
                  </a:lnTo>
                  <a:lnTo>
                    <a:pt x="275082" y="771143"/>
                  </a:lnTo>
                  <a:lnTo>
                    <a:pt x="550164" y="496062"/>
                  </a:lnTo>
                  <a:lnTo>
                    <a:pt x="412623" y="496062"/>
                  </a:lnTo>
                  <a:lnTo>
                    <a:pt x="412623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024110" y="3073145"/>
              <a:ext cx="550545" cy="771525"/>
            </a:xfrm>
            <a:custGeom>
              <a:avLst/>
              <a:gdLst/>
              <a:ahLst/>
              <a:cxnLst/>
              <a:rect l="l" t="t" r="r" b="b"/>
              <a:pathLst>
                <a:path w="550545" h="771525">
                  <a:moveTo>
                    <a:pt x="0" y="496062"/>
                  </a:moveTo>
                  <a:lnTo>
                    <a:pt x="137541" y="496062"/>
                  </a:lnTo>
                  <a:lnTo>
                    <a:pt x="137541" y="0"/>
                  </a:lnTo>
                  <a:lnTo>
                    <a:pt x="412623" y="0"/>
                  </a:lnTo>
                  <a:lnTo>
                    <a:pt x="412623" y="496062"/>
                  </a:lnTo>
                  <a:lnTo>
                    <a:pt x="550164" y="496062"/>
                  </a:lnTo>
                  <a:lnTo>
                    <a:pt x="275082" y="771143"/>
                  </a:lnTo>
                  <a:lnTo>
                    <a:pt x="0" y="496062"/>
                  </a:lnTo>
                  <a:close/>
                </a:path>
              </a:pathLst>
            </a:custGeom>
            <a:ln w="25400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9616" y="3781043"/>
              <a:ext cx="2086355" cy="25206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AYRI</a:t>
            </a:r>
            <a:r>
              <a:rPr dirty="0" spc="-135"/>
              <a:t> </a:t>
            </a:r>
            <a:r>
              <a:rPr dirty="0"/>
              <a:t>TOPLAMA</a:t>
            </a:r>
            <a:r>
              <a:rPr dirty="0" spc="-130"/>
              <a:t> </a:t>
            </a:r>
            <a:r>
              <a:rPr dirty="0" spc="-25"/>
              <a:t>NOKTALARI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5447" y="6473952"/>
            <a:ext cx="10281285" cy="219710"/>
          </a:xfrm>
          <a:prstGeom prst="rect">
            <a:avLst/>
          </a:prstGeom>
          <a:solidFill>
            <a:srgbClr val="56A13B"/>
          </a:solidFill>
        </p:spPr>
        <p:txBody>
          <a:bodyPr wrap="square" lIns="0" tIns="48260" rIns="0" bIns="0" rtlCol="0" vert="horz">
            <a:spAutoFit/>
          </a:bodyPr>
          <a:lstStyle/>
          <a:p>
            <a:pPr algn="r" marR="159385">
              <a:lnSpc>
                <a:spcPts val="1350"/>
              </a:lnSpc>
              <a:spcBef>
                <a:spcPts val="38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Global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E-waste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Monitor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5297" y="3106050"/>
            <a:ext cx="1731536" cy="282432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063" y="1539413"/>
            <a:ext cx="1892579" cy="441905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24360" y="1422624"/>
            <a:ext cx="1946898" cy="443602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1803" y="3903704"/>
            <a:ext cx="1636316" cy="202459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4509" y="2203841"/>
            <a:ext cx="1830557" cy="3655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/>
              <a:t>BİLİNÇLENDİRME</a:t>
            </a:r>
            <a:r>
              <a:rPr dirty="0" spc="-70"/>
              <a:t> </a:t>
            </a:r>
            <a:r>
              <a:rPr dirty="0" spc="-10"/>
              <a:t>EKİPMANLARI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5447" y="6473952"/>
            <a:ext cx="10281285" cy="219710"/>
          </a:xfrm>
          <a:prstGeom prst="rect">
            <a:avLst/>
          </a:prstGeom>
          <a:solidFill>
            <a:srgbClr val="56A13B"/>
          </a:solidFill>
        </p:spPr>
        <p:txBody>
          <a:bodyPr wrap="square" lIns="0" tIns="48260" rIns="0" bIns="0" rtlCol="0" vert="horz">
            <a:spAutoFit/>
          </a:bodyPr>
          <a:lstStyle/>
          <a:p>
            <a:pPr algn="r" marR="159385">
              <a:lnSpc>
                <a:spcPts val="1350"/>
              </a:lnSpc>
              <a:spcBef>
                <a:spcPts val="380"/>
              </a:spcBef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Global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E-waste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Monitor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737234" y="1009967"/>
            <a:ext cx="5444490" cy="4838065"/>
            <a:chOff x="737234" y="1009967"/>
            <a:chExt cx="5444490" cy="483806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1019556"/>
              <a:ext cx="2901695" cy="391970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41997" y="1014730"/>
              <a:ext cx="2911475" cy="4050029"/>
            </a:xfrm>
            <a:custGeom>
              <a:avLst/>
              <a:gdLst/>
              <a:ahLst/>
              <a:cxnLst/>
              <a:rect l="l" t="t" r="r" b="b"/>
              <a:pathLst>
                <a:path w="2911475" h="4050029">
                  <a:moveTo>
                    <a:pt x="0" y="4049649"/>
                  </a:moveTo>
                  <a:lnTo>
                    <a:pt x="2911220" y="4049649"/>
                  </a:lnTo>
                  <a:lnTo>
                    <a:pt x="2911220" y="0"/>
                  </a:lnTo>
                  <a:lnTo>
                    <a:pt x="0" y="0"/>
                  </a:lnTo>
                  <a:lnTo>
                    <a:pt x="0" y="40496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8980" y="1798320"/>
              <a:ext cx="2903220" cy="404012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264154" y="1793557"/>
              <a:ext cx="2912745" cy="4050029"/>
            </a:xfrm>
            <a:custGeom>
              <a:avLst/>
              <a:gdLst/>
              <a:ahLst/>
              <a:cxnLst/>
              <a:rect l="l" t="t" r="r" b="b"/>
              <a:pathLst>
                <a:path w="2912745" h="4050029">
                  <a:moveTo>
                    <a:pt x="0" y="4049649"/>
                  </a:moveTo>
                  <a:lnTo>
                    <a:pt x="2912745" y="4049649"/>
                  </a:lnTo>
                  <a:lnTo>
                    <a:pt x="2912745" y="0"/>
                  </a:lnTo>
                  <a:lnTo>
                    <a:pt x="0" y="0"/>
                  </a:lnTo>
                  <a:lnTo>
                    <a:pt x="0" y="40496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8463851" y="1064831"/>
            <a:ext cx="3070225" cy="4655185"/>
            <a:chOff x="8463851" y="1064831"/>
            <a:chExt cx="3070225" cy="465518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3440" y="1074420"/>
              <a:ext cx="1525524" cy="212764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468614" y="1069594"/>
              <a:ext cx="1535430" cy="2153920"/>
            </a:xfrm>
            <a:custGeom>
              <a:avLst/>
              <a:gdLst/>
              <a:ahLst/>
              <a:cxnLst/>
              <a:rect l="l" t="t" r="r" b="b"/>
              <a:pathLst>
                <a:path w="1535429" h="2153920">
                  <a:moveTo>
                    <a:pt x="0" y="2153792"/>
                  </a:moveTo>
                  <a:lnTo>
                    <a:pt x="1535049" y="2153792"/>
                  </a:lnTo>
                  <a:lnTo>
                    <a:pt x="1535049" y="0"/>
                  </a:lnTo>
                  <a:lnTo>
                    <a:pt x="0" y="0"/>
                  </a:lnTo>
                  <a:lnTo>
                    <a:pt x="0" y="21537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3832" y="2177796"/>
              <a:ext cx="1525524" cy="214274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319006" y="2172969"/>
              <a:ext cx="1535430" cy="2152650"/>
            </a:xfrm>
            <a:custGeom>
              <a:avLst/>
              <a:gdLst/>
              <a:ahLst/>
              <a:cxnLst/>
              <a:rect l="l" t="t" r="r" b="b"/>
              <a:pathLst>
                <a:path w="1535429" h="2152650">
                  <a:moveTo>
                    <a:pt x="0" y="2152268"/>
                  </a:moveTo>
                  <a:lnTo>
                    <a:pt x="1535049" y="2152268"/>
                  </a:lnTo>
                  <a:lnTo>
                    <a:pt x="1535049" y="0"/>
                  </a:lnTo>
                  <a:lnTo>
                    <a:pt x="0" y="0"/>
                  </a:lnTo>
                  <a:lnTo>
                    <a:pt x="0" y="21522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98964" y="3553967"/>
              <a:ext cx="1525524" cy="215646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994138" y="3549205"/>
              <a:ext cx="1535430" cy="2165985"/>
            </a:xfrm>
            <a:custGeom>
              <a:avLst/>
              <a:gdLst/>
              <a:ahLst/>
              <a:cxnLst/>
              <a:rect l="l" t="t" r="r" b="b"/>
              <a:pathLst>
                <a:path w="1535429" h="2165985">
                  <a:moveTo>
                    <a:pt x="0" y="2165985"/>
                  </a:moveTo>
                  <a:lnTo>
                    <a:pt x="1535049" y="2165985"/>
                  </a:lnTo>
                  <a:lnTo>
                    <a:pt x="1535049" y="0"/>
                  </a:lnTo>
                  <a:lnTo>
                    <a:pt x="0" y="0"/>
                  </a:lnTo>
                  <a:lnTo>
                    <a:pt x="0" y="216598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740" y="443864"/>
            <a:ext cx="5974715" cy="559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ELEKTRİKLİ</a:t>
            </a:r>
            <a:r>
              <a:rPr dirty="0" spc="-30"/>
              <a:t> </a:t>
            </a:r>
            <a:r>
              <a:rPr dirty="0"/>
              <a:t>VE</a:t>
            </a:r>
            <a:r>
              <a:rPr dirty="0" spc="-15"/>
              <a:t> </a:t>
            </a:r>
            <a:r>
              <a:rPr dirty="0"/>
              <a:t>ELEKTRONİK</a:t>
            </a:r>
            <a:r>
              <a:rPr dirty="0" spc="-45"/>
              <a:t> </a:t>
            </a:r>
            <a:r>
              <a:rPr dirty="0" spc="-75"/>
              <a:t>EŞYA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0491" y="1351864"/>
            <a:ext cx="11217275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Çalışması</a:t>
            </a:r>
            <a:r>
              <a:rPr dirty="0" sz="1600" spc="1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için</a:t>
            </a:r>
            <a:r>
              <a:rPr dirty="0" sz="1600" spc="1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elektrik</a:t>
            </a:r>
            <a:r>
              <a:rPr dirty="0" sz="1600" spc="1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akımına</a:t>
            </a:r>
            <a:r>
              <a:rPr dirty="0" sz="1600" spc="1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veya</a:t>
            </a:r>
            <a:r>
              <a:rPr dirty="0" sz="1600" spc="1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elektromanyetik</a:t>
            </a:r>
            <a:r>
              <a:rPr dirty="0" sz="16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alana</a:t>
            </a:r>
            <a:r>
              <a:rPr dirty="0" sz="1600" spc="1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bağımlı</a:t>
            </a:r>
            <a:r>
              <a:rPr dirty="0" sz="1600" spc="1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olan</a:t>
            </a:r>
            <a:r>
              <a:rPr dirty="0" sz="1600" spc="1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eşyalar</a:t>
            </a:r>
            <a:r>
              <a:rPr dirty="0" sz="1600" spc="1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elektrikli</a:t>
            </a:r>
            <a:r>
              <a:rPr dirty="0" sz="1600" spc="1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1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elektronik</a:t>
            </a:r>
            <a:r>
              <a:rPr dirty="0" sz="1600" spc="1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eşya</a:t>
            </a:r>
            <a:r>
              <a:rPr dirty="0" sz="1600" spc="1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(eee)</a:t>
            </a:r>
            <a:r>
              <a:rPr dirty="0" sz="1600" spc="1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olarak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tanımlanır.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9979" y="4762630"/>
            <a:ext cx="1229592" cy="13592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3459" y="3963923"/>
            <a:ext cx="1131051" cy="1519428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7590904" y="4038600"/>
            <a:ext cx="2289810" cy="2131060"/>
            <a:chOff x="7590904" y="4038600"/>
            <a:chExt cx="2289810" cy="213106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0904" y="4725923"/>
              <a:ext cx="1507375" cy="14432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4795" y="4038600"/>
              <a:ext cx="1225296" cy="1348740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78723" y="2231135"/>
            <a:ext cx="1228953" cy="160934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7863" y="4486655"/>
            <a:ext cx="1417962" cy="156729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52344" y="3960876"/>
            <a:ext cx="1166219" cy="174498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6062" y="2294658"/>
            <a:ext cx="1324965" cy="1545821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54903" y="2197607"/>
            <a:ext cx="1378156" cy="165811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73496" y="2296667"/>
            <a:ext cx="1563624" cy="15270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998206" y="6536546"/>
            <a:ext cx="22707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Global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E-waste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Monitor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8363" y="864108"/>
            <a:ext cx="8857488" cy="49773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AYDINLATMA</a:t>
            </a:r>
            <a:r>
              <a:rPr dirty="0" spc="-105"/>
              <a:t> </a:t>
            </a:r>
            <a:r>
              <a:rPr dirty="0"/>
              <a:t>EKİPMANLARINDA</a:t>
            </a:r>
            <a:r>
              <a:rPr dirty="0" spc="-85"/>
              <a:t> </a:t>
            </a:r>
            <a:r>
              <a:rPr dirty="0"/>
              <a:t>GERİ</a:t>
            </a:r>
            <a:r>
              <a:rPr dirty="0" spc="-80"/>
              <a:t> </a:t>
            </a:r>
            <a:r>
              <a:rPr dirty="0" spc="-10"/>
              <a:t>KAZANIM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447" y="1063752"/>
            <a:ext cx="11851005" cy="5629910"/>
            <a:chOff x="155447" y="1063752"/>
            <a:chExt cx="11851005" cy="56299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8336" y="1601520"/>
              <a:ext cx="2456555" cy="40601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39" y="1063752"/>
              <a:ext cx="3643884" cy="32735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213" y="4518097"/>
              <a:ext cx="2093900" cy="20691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79" y="4640580"/>
              <a:ext cx="1740408" cy="164439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55447" y="6473952"/>
              <a:ext cx="10281285" cy="219710"/>
            </a:xfrm>
            <a:custGeom>
              <a:avLst/>
              <a:gdLst/>
              <a:ahLst/>
              <a:cxnLst/>
              <a:rect l="l" t="t" r="r" b="b"/>
              <a:pathLst>
                <a:path w="10281285" h="219709">
                  <a:moveTo>
                    <a:pt x="10280904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10280904" y="219456"/>
                  </a:lnTo>
                  <a:lnTo>
                    <a:pt x="10280904" y="0"/>
                  </a:lnTo>
                  <a:close/>
                </a:path>
              </a:pathLst>
            </a:custGeom>
            <a:solidFill>
              <a:srgbClr val="56A1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7368" y="4445533"/>
              <a:ext cx="4213860" cy="21883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2439" y="4640580"/>
              <a:ext cx="3643884" cy="161848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6940" y="4497311"/>
              <a:ext cx="2206752" cy="216268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2012" y="4692396"/>
              <a:ext cx="1636776" cy="15925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38943" y="1641348"/>
              <a:ext cx="2167127" cy="396392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AYDINLATMA</a:t>
            </a:r>
            <a:r>
              <a:rPr dirty="0" spc="-105"/>
              <a:t> </a:t>
            </a:r>
            <a:r>
              <a:rPr dirty="0"/>
              <a:t>EKİPMANLARINDA</a:t>
            </a:r>
            <a:r>
              <a:rPr dirty="0" spc="-85"/>
              <a:t> </a:t>
            </a:r>
            <a:r>
              <a:rPr dirty="0"/>
              <a:t>GERİ</a:t>
            </a:r>
            <a:r>
              <a:rPr dirty="0" spc="-80"/>
              <a:t> </a:t>
            </a:r>
            <a:r>
              <a:rPr dirty="0" spc="-10"/>
              <a:t>KAZANIM</a:t>
            </a:r>
          </a:p>
        </p:txBody>
      </p:sp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6031" y="1063752"/>
            <a:ext cx="3817620" cy="32735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ATIK</a:t>
            </a:r>
            <a:r>
              <a:rPr dirty="0" spc="-70"/>
              <a:t> </a:t>
            </a:r>
            <a:r>
              <a:rPr dirty="0"/>
              <a:t>ELEKTRİKLİ</a:t>
            </a:r>
            <a:r>
              <a:rPr dirty="0" spc="-70"/>
              <a:t> </a:t>
            </a:r>
            <a:r>
              <a:rPr dirty="0"/>
              <a:t>VE</a:t>
            </a:r>
            <a:r>
              <a:rPr dirty="0" spc="-70"/>
              <a:t> </a:t>
            </a:r>
            <a:r>
              <a:rPr dirty="0"/>
              <a:t>ELEKTRONİK</a:t>
            </a:r>
            <a:r>
              <a:rPr dirty="0" spc="-70"/>
              <a:t> </a:t>
            </a:r>
            <a:r>
              <a:rPr dirty="0" spc="-45"/>
              <a:t>EŞYALARDA</a:t>
            </a:r>
            <a:r>
              <a:rPr dirty="0" spc="-70"/>
              <a:t> </a:t>
            </a:r>
            <a:r>
              <a:rPr dirty="0"/>
              <a:t>GERİ</a:t>
            </a:r>
            <a:r>
              <a:rPr dirty="0" spc="-65"/>
              <a:t> </a:t>
            </a:r>
            <a:r>
              <a:rPr dirty="0" spc="-10"/>
              <a:t>KAZANIM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0259" y="1019555"/>
            <a:ext cx="2397251" cy="25816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0259" y="3774947"/>
            <a:ext cx="2397251" cy="260146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019" y="1008887"/>
            <a:ext cx="5344667" cy="358902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8261" y="4805136"/>
            <a:ext cx="1258195" cy="11316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37888" y="4837176"/>
            <a:ext cx="1162812" cy="10104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7923" y="4805136"/>
            <a:ext cx="1229259" cy="113164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9382" y="4805136"/>
            <a:ext cx="1290196" cy="11316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12027" y="1853142"/>
            <a:ext cx="1550862" cy="174583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37131" y="3657546"/>
            <a:ext cx="1549268" cy="176869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15328" y="1834842"/>
            <a:ext cx="1550757" cy="17686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8739" y="5133238"/>
            <a:ext cx="11826240" cy="112331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2020</a:t>
            </a:r>
            <a:r>
              <a:rPr dirty="0" sz="16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Tokyo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Olimpiyat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Madalyaları,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İki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sene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sonunda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6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milyon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telefonu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da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kapsayan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toplam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78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bin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895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ton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atık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toplayan</a:t>
            </a:r>
            <a:r>
              <a:rPr dirty="0" sz="16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kampanya</a:t>
            </a:r>
            <a:r>
              <a:rPr dirty="0" sz="16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madalyalar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için</a:t>
            </a:r>
            <a:r>
              <a:rPr dirty="0" sz="16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32</a:t>
            </a:r>
            <a:r>
              <a:rPr dirty="0" sz="1600" spc="-5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kilo</a:t>
            </a:r>
            <a:r>
              <a:rPr dirty="0" sz="16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altın,</a:t>
            </a:r>
            <a:r>
              <a:rPr dirty="0" sz="1600" spc="-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3</a:t>
            </a:r>
            <a:r>
              <a:rPr dirty="0" sz="1600" spc="-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7E7E7E"/>
                </a:solidFill>
                <a:latin typeface="Arial"/>
                <a:cs typeface="Arial"/>
              </a:rPr>
              <a:t>bin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500</a:t>
            </a:r>
            <a:r>
              <a:rPr dirty="0" sz="1600" spc="-5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kilo</a:t>
            </a:r>
            <a:r>
              <a:rPr dirty="0" sz="1600" spc="-4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gümüş</a:t>
            </a:r>
            <a:r>
              <a:rPr dirty="0" sz="16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dirty="0" sz="1600" spc="-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bin</a:t>
            </a:r>
            <a:r>
              <a:rPr dirty="0" sz="1600" spc="-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200</a:t>
            </a:r>
            <a:r>
              <a:rPr dirty="0" sz="1600" spc="-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kilo</a:t>
            </a:r>
            <a:r>
              <a:rPr dirty="0" sz="1600" spc="-4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bronz</a:t>
            </a:r>
            <a:r>
              <a:rPr dirty="0" sz="1600" spc="-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kaynak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üretmeyi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başardı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toplam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5.000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madalya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sürdürülebilir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kaynaklardan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elde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edildi.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167" y="124968"/>
            <a:ext cx="8948928" cy="50246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528" y="1379916"/>
            <a:ext cx="8996471" cy="51988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/>
              <a:t>TÜKETİCİ</a:t>
            </a:r>
            <a:r>
              <a:rPr dirty="0" spc="-50"/>
              <a:t> </a:t>
            </a:r>
            <a:r>
              <a:rPr dirty="0"/>
              <a:t>NELER</a:t>
            </a:r>
            <a:r>
              <a:rPr dirty="0" spc="-10"/>
              <a:t> </a:t>
            </a:r>
            <a:r>
              <a:rPr dirty="0" spc="-45"/>
              <a:t>YAPABİLİR?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6" y="1219327"/>
            <a:ext cx="178308" cy="14173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6" y="1463166"/>
            <a:ext cx="178308" cy="14173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6" y="1707007"/>
            <a:ext cx="178308" cy="14173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6" y="1950847"/>
            <a:ext cx="178308" cy="14173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6" y="2194686"/>
            <a:ext cx="178308" cy="14173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6" y="2438526"/>
            <a:ext cx="178308" cy="14173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6" y="2682367"/>
            <a:ext cx="178308" cy="14173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6" y="2926207"/>
            <a:ext cx="178308" cy="14173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6" y="3170047"/>
            <a:ext cx="178308" cy="14173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996" y="3413886"/>
            <a:ext cx="178308" cy="141732"/>
          </a:xfrm>
          <a:prstGeom prst="rect">
            <a:avLst/>
          </a:prstGeom>
        </p:spPr>
      </p:pic>
      <p:sp>
        <p:nvSpPr>
          <p:cNvPr id="14" name="object 1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E-</a:t>
            </a:r>
            <a:r>
              <a:rPr dirty="0"/>
              <a:t>atıklar</a:t>
            </a:r>
            <a:r>
              <a:rPr dirty="0" spc="-45"/>
              <a:t> </a:t>
            </a:r>
            <a:r>
              <a:rPr dirty="0" spc="-10"/>
              <a:t>konusundaki</a:t>
            </a:r>
            <a:r>
              <a:rPr dirty="0" spc="-70"/>
              <a:t> </a:t>
            </a:r>
            <a:r>
              <a:rPr dirty="0"/>
              <a:t>farkındalığı</a:t>
            </a:r>
            <a:r>
              <a:rPr dirty="0" spc="-15"/>
              <a:t> </a:t>
            </a:r>
            <a:r>
              <a:rPr dirty="0" spc="-10"/>
              <a:t>arttırmak,</a:t>
            </a:r>
          </a:p>
          <a:p>
            <a:pPr marL="12700" marR="2136140">
              <a:lnSpc>
                <a:spcPct val="100000"/>
              </a:lnSpc>
            </a:pPr>
            <a:r>
              <a:rPr dirty="0" spc="-30"/>
              <a:t>Tamir</a:t>
            </a:r>
            <a:r>
              <a:rPr dirty="0" spc="-35"/>
              <a:t> </a:t>
            </a:r>
            <a:r>
              <a:rPr dirty="0" spc="-10"/>
              <a:t>edilebilecek</a:t>
            </a:r>
            <a:r>
              <a:rPr dirty="0" spc="-55"/>
              <a:t> </a:t>
            </a:r>
            <a:r>
              <a:rPr dirty="0" spc="-10"/>
              <a:t>ürünlerimizi</a:t>
            </a:r>
            <a:r>
              <a:rPr dirty="0" spc="-60"/>
              <a:t> </a:t>
            </a:r>
            <a:r>
              <a:rPr dirty="0"/>
              <a:t>tamir</a:t>
            </a:r>
            <a:r>
              <a:rPr dirty="0" spc="-20"/>
              <a:t> </a:t>
            </a:r>
            <a:r>
              <a:rPr dirty="0"/>
              <a:t>ederek</a:t>
            </a:r>
            <a:r>
              <a:rPr dirty="0" spc="-35"/>
              <a:t> </a:t>
            </a:r>
            <a:r>
              <a:rPr dirty="0" spc="-10"/>
              <a:t>kullanmak,</a:t>
            </a:r>
            <a:r>
              <a:rPr dirty="0" spc="-50"/>
              <a:t> </a:t>
            </a:r>
            <a:r>
              <a:rPr dirty="0"/>
              <a:t>ihtiyacı</a:t>
            </a:r>
            <a:r>
              <a:rPr dirty="0" spc="-20"/>
              <a:t> </a:t>
            </a:r>
            <a:r>
              <a:rPr dirty="0"/>
              <a:t>olan</a:t>
            </a:r>
            <a:r>
              <a:rPr dirty="0" spc="-45"/>
              <a:t> </a:t>
            </a:r>
            <a:r>
              <a:rPr dirty="0"/>
              <a:t>ile</a:t>
            </a:r>
            <a:r>
              <a:rPr dirty="0" spc="-50"/>
              <a:t> </a:t>
            </a:r>
            <a:r>
              <a:rPr dirty="0" spc="-10"/>
              <a:t>paylaşmak, </a:t>
            </a:r>
            <a:r>
              <a:rPr dirty="0"/>
              <a:t>İhtiyacımız</a:t>
            </a:r>
            <a:r>
              <a:rPr dirty="0" spc="-20"/>
              <a:t> </a:t>
            </a:r>
            <a:r>
              <a:rPr dirty="0"/>
              <a:t>olan</a:t>
            </a:r>
            <a:r>
              <a:rPr dirty="0" spc="-70"/>
              <a:t> </a:t>
            </a:r>
            <a:r>
              <a:rPr dirty="0"/>
              <a:t>ürünü</a:t>
            </a:r>
            <a:r>
              <a:rPr dirty="0" spc="-65"/>
              <a:t> </a:t>
            </a:r>
            <a:r>
              <a:rPr dirty="0"/>
              <a:t>satın</a:t>
            </a:r>
            <a:r>
              <a:rPr dirty="0" spc="-50"/>
              <a:t> </a:t>
            </a:r>
            <a:r>
              <a:rPr dirty="0" spc="-10"/>
              <a:t>almak,</a:t>
            </a:r>
          </a:p>
          <a:p>
            <a:pPr marL="12700">
              <a:lnSpc>
                <a:spcPct val="100000"/>
              </a:lnSpc>
            </a:pPr>
            <a:r>
              <a:rPr dirty="0"/>
              <a:t>Daha</a:t>
            </a:r>
            <a:r>
              <a:rPr dirty="0" spc="-50"/>
              <a:t> </a:t>
            </a:r>
            <a:r>
              <a:rPr dirty="0"/>
              <a:t>uzun</a:t>
            </a:r>
            <a:r>
              <a:rPr dirty="0" spc="-50"/>
              <a:t> </a:t>
            </a:r>
            <a:r>
              <a:rPr dirty="0"/>
              <a:t>süre</a:t>
            </a:r>
            <a:r>
              <a:rPr dirty="0" spc="-40"/>
              <a:t> </a:t>
            </a:r>
            <a:r>
              <a:rPr dirty="0" spc="-10"/>
              <a:t>kullanabileceğimiz</a:t>
            </a:r>
            <a:r>
              <a:rPr dirty="0" spc="-50"/>
              <a:t> </a:t>
            </a:r>
            <a:r>
              <a:rPr dirty="0"/>
              <a:t>ürünleri</a:t>
            </a:r>
            <a:r>
              <a:rPr dirty="0" spc="-70"/>
              <a:t> </a:t>
            </a:r>
            <a:r>
              <a:rPr dirty="0"/>
              <a:t>satın</a:t>
            </a:r>
            <a:r>
              <a:rPr dirty="0" spc="-25"/>
              <a:t> </a:t>
            </a:r>
            <a:r>
              <a:rPr dirty="0" spc="-10"/>
              <a:t>almak,</a:t>
            </a:r>
          </a:p>
          <a:p>
            <a:pPr marL="12700">
              <a:lnSpc>
                <a:spcPct val="100000"/>
              </a:lnSpc>
            </a:pPr>
            <a:r>
              <a:rPr dirty="0"/>
              <a:t>Satın</a:t>
            </a:r>
            <a:r>
              <a:rPr dirty="0" spc="-50"/>
              <a:t> </a:t>
            </a:r>
            <a:r>
              <a:rPr dirty="0"/>
              <a:t>alma</a:t>
            </a:r>
            <a:r>
              <a:rPr dirty="0" spc="-70"/>
              <a:t> </a:t>
            </a:r>
            <a:r>
              <a:rPr dirty="0"/>
              <a:t>yaparken</a:t>
            </a:r>
            <a:r>
              <a:rPr dirty="0" spc="-50"/>
              <a:t> </a:t>
            </a:r>
            <a:r>
              <a:rPr dirty="0"/>
              <a:t>elektronik</a:t>
            </a:r>
            <a:r>
              <a:rPr dirty="0" spc="-65"/>
              <a:t> </a:t>
            </a:r>
            <a:r>
              <a:rPr dirty="0"/>
              <a:t>atık</a:t>
            </a:r>
            <a:r>
              <a:rPr dirty="0" spc="-45"/>
              <a:t> </a:t>
            </a:r>
            <a:r>
              <a:rPr dirty="0"/>
              <a:t>yönetimi</a:t>
            </a:r>
            <a:r>
              <a:rPr dirty="0" spc="-50"/>
              <a:t> </a:t>
            </a:r>
            <a:r>
              <a:rPr dirty="0"/>
              <a:t>yapan</a:t>
            </a:r>
            <a:r>
              <a:rPr dirty="0" spc="-50"/>
              <a:t> </a:t>
            </a:r>
            <a:r>
              <a:rPr dirty="0"/>
              <a:t>markaları</a:t>
            </a:r>
            <a:r>
              <a:rPr dirty="0" spc="-55"/>
              <a:t> </a:t>
            </a:r>
            <a:r>
              <a:rPr dirty="0"/>
              <a:t>tercih</a:t>
            </a:r>
            <a:r>
              <a:rPr dirty="0" spc="-70"/>
              <a:t> </a:t>
            </a:r>
            <a:r>
              <a:rPr dirty="0" spc="-10"/>
              <a:t>etmek,</a:t>
            </a:r>
          </a:p>
          <a:p>
            <a:pPr marL="12700">
              <a:lnSpc>
                <a:spcPct val="100000"/>
              </a:lnSpc>
            </a:pPr>
            <a:r>
              <a:rPr dirty="0"/>
              <a:t>E-</a:t>
            </a:r>
            <a:r>
              <a:rPr dirty="0" spc="-114"/>
              <a:t> </a:t>
            </a:r>
            <a:r>
              <a:rPr dirty="0"/>
              <a:t>Atıkları</a:t>
            </a:r>
            <a:r>
              <a:rPr dirty="0" spc="-35"/>
              <a:t> </a:t>
            </a:r>
            <a:r>
              <a:rPr dirty="0" spc="-10"/>
              <a:t>kaynağında</a:t>
            </a:r>
            <a:r>
              <a:rPr dirty="0" spc="-20"/>
              <a:t> </a:t>
            </a:r>
            <a:r>
              <a:rPr dirty="0" spc="-10"/>
              <a:t>ayırmak,</a:t>
            </a:r>
          </a:p>
          <a:p>
            <a:pPr marL="12700" marR="1111885">
              <a:lnSpc>
                <a:spcPct val="100000"/>
              </a:lnSpc>
            </a:pPr>
            <a:r>
              <a:rPr dirty="0"/>
              <a:t>AGİD</a:t>
            </a:r>
            <a:r>
              <a:rPr dirty="0" spc="-40"/>
              <a:t> </a:t>
            </a:r>
            <a:r>
              <a:rPr dirty="0"/>
              <a:t>ve</a:t>
            </a:r>
            <a:r>
              <a:rPr dirty="0" spc="-50"/>
              <a:t> </a:t>
            </a:r>
            <a:r>
              <a:rPr dirty="0" spc="-10"/>
              <a:t>Belediyeler</a:t>
            </a:r>
            <a:r>
              <a:rPr dirty="0" spc="-70"/>
              <a:t> </a:t>
            </a:r>
            <a:r>
              <a:rPr dirty="0"/>
              <a:t>tarafından</a:t>
            </a:r>
            <a:r>
              <a:rPr dirty="0" spc="-10"/>
              <a:t> </a:t>
            </a:r>
            <a:r>
              <a:rPr dirty="0"/>
              <a:t>oluşturulan</a:t>
            </a:r>
            <a:r>
              <a:rPr dirty="0" spc="-45"/>
              <a:t> </a:t>
            </a:r>
            <a:r>
              <a:rPr dirty="0"/>
              <a:t>elektronik</a:t>
            </a:r>
            <a:r>
              <a:rPr dirty="0" spc="-55"/>
              <a:t> </a:t>
            </a:r>
            <a:r>
              <a:rPr dirty="0"/>
              <a:t>atık</a:t>
            </a:r>
            <a:r>
              <a:rPr dirty="0" spc="-25"/>
              <a:t> </a:t>
            </a:r>
            <a:r>
              <a:rPr dirty="0"/>
              <a:t>toplama</a:t>
            </a:r>
            <a:r>
              <a:rPr dirty="0" spc="-55"/>
              <a:t> </a:t>
            </a:r>
            <a:r>
              <a:rPr dirty="0" spc="-10"/>
              <a:t>merkezlerine</a:t>
            </a:r>
            <a:r>
              <a:rPr dirty="0" spc="-55"/>
              <a:t> </a:t>
            </a:r>
            <a:r>
              <a:rPr dirty="0"/>
              <a:t>teslim</a:t>
            </a:r>
            <a:r>
              <a:rPr dirty="0" spc="-55"/>
              <a:t> </a:t>
            </a:r>
            <a:r>
              <a:rPr dirty="0" spc="-10"/>
              <a:t>etmek, </a:t>
            </a:r>
            <a:r>
              <a:rPr dirty="0"/>
              <a:t>Elektrikli</a:t>
            </a:r>
            <a:r>
              <a:rPr dirty="0" spc="-90"/>
              <a:t> </a:t>
            </a:r>
            <a:r>
              <a:rPr dirty="0"/>
              <a:t>ürün</a:t>
            </a:r>
            <a:r>
              <a:rPr dirty="0" spc="-55"/>
              <a:t> </a:t>
            </a:r>
            <a:r>
              <a:rPr dirty="0"/>
              <a:t>satış</a:t>
            </a:r>
            <a:r>
              <a:rPr dirty="0" spc="-35"/>
              <a:t> </a:t>
            </a:r>
            <a:r>
              <a:rPr dirty="0"/>
              <a:t>noktalarına</a:t>
            </a:r>
            <a:r>
              <a:rPr dirty="0" spc="-40"/>
              <a:t> </a:t>
            </a:r>
            <a:r>
              <a:rPr dirty="0"/>
              <a:t>eski</a:t>
            </a:r>
            <a:r>
              <a:rPr dirty="0" spc="-65"/>
              <a:t> </a:t>
            </a:r>
            <a:r>
              <a:rPr dirty="0"/>
              <a:t>ürünü</a:t>
            </a:r>
            <a:r>
              <a:rPr dirty="0" spc="-50"/>
              <a:t> </a:t>
            </a:r>
            <a:r>
              <a:rPr dirty="0"/>
              <a:t>teslim</a:t>
            </a:r>
            <a:r>
              <a:rPr dirty="0" spc="-65"/>
              <a:t> </a:t>
            </a:r>
            <a:r>
              <a:rPr dirty="0" spc="-10"/>
              <a:t>etmek,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Büyük</a:t>
            </a:r>
            <a:r>
              <a:rPr dirty="0" spc="-50"/>
              <a:t> </a:t>
            </a:r>
            <a:r>
              <a:rPr dirty="0"/>
              <a:t>ev</a:t>
            </a:r>
            <a:r>
              <a:rPr dirty="0" spc="-50"/>
              <a:t> </a:t>
            </a:r>
            <a:r>
              <a:rPr dirty="0"/>
              <a:t>eşyaları</a:t>
            </a:r>
            <a:r>
              <a:rPr dirty="0" spc="-30"/>
              <a:t> </a:t>
            </a:r>
            <a:r>
              <a:rPr dirty="0"/>
              <a:t>satın</a:t>
            </a:r>
            <a:r>
              <a:rPr dirty="0" spc="-35"/>
              <a:t> </a:t>
            </a:r>
            <a:r>
              <a:rPr dirty="0"/>
              <a:t>aldığımızda</a:t>
            </a:r>
            <a:r>
              <a:rPr dirty="0" spc="-15"/>
              <a:t> </a:t>
            </a:r>
            <a:r>
              <a:rPr dirty="0"/>
              <a:t>ise</a:t>
            </a:r>
            <a:r>
              <a:rPr dirty="0" spc="-70"/>
              <a:t> </a:t>
            </a:r>
            <a:r>
              <a:rPr dirty="0"/>
              <a:t>ürünü</a:t>
            </a:r>
            <a:r>
              <a:rPr dirty="0" spc="-50"/>
              <a:t> </a:t>
            </a:r>
            <a:r>
              <a:rPr dirty="0"/>
              <a:t>getiren</a:t>
            </a:r>
            <a:r>
              <a:rPr dirty="0" spc="-50"/>
              <a:t> </a:t>
            </a:r>
            <a:r>
              <a:rPr dirty="0" spc="-10"/>
              <a:t>bayi/servise</a:t>
            </a:r>
            <a:r>
              <a:rPr dirty="0" spc="-50"/>
              <a:t> </a:t>
            </a:r>
            <a:r>
              <a:rPr dirty="0"/>
              <a:t>ücretsiz</a:t>
            </a:r>
            <a:r>
              <a:rPr dirty="0" spc="-60"/>
              <a:t> </a:t>
            </a:r>
            <a:r>
              <a:rPr dirty="0"/>
              <a:t>olarak</a:t>
            </a:r>
            <a:r>
              <a:rPr dirty="0" spc="-60"/>
              <a:t> </a:t>
            </a:r>
            <a:r>
              <a:rPr dirty="0"/>
              <a:t>eski</a:t>
            </a:r>
            <a:r>
              <a:rPr dirty="0" spc="-65"/>
              <a:t> </a:t>
            </a:r>
            <a:r>
              <a:rPr dirty="0"/>
              <a:t>ürünü</a:t>
            </a:r>
            <a:r>
              <a:rPr dirty="0" spc="-35"/>
              <a:t> </a:t>
            </a:r>
            <a:r>
              <a:rPr dirty="0"/>
              <a:t>teslim</a:t>
            </a:r>
            <a:r>
              <a:rPr dirty="0" spc="-65"/>
              <a:t> </a:t>
            </a:r>
            <a:r>
              <a:rPr dirty="0" spc="-10"/>
              <a:t>etmek, Belediyeler,</a:t>
            </a:r>
            <a:r>
              <a:rPr dirty="0" spc="-60"/>
              <a:t> </a:t>
            </a:r>
            <a:r>
              <a:rPr dirty="0"/>
              <a:t>satış</a:t>
            </a:r>
            <a:r>
              <a:rPr dirty="0" spc="-35"/>
              <a:t> </a:t>
            </a:r>
            <a:r>
              <a:rPr dirty="0"/>
              <a:t>noktaları</a:t>
            </a:r>
            <a:r>
              <a:rPr dirty="0" spc="-45"/>
              <a:t> </a:t>
            </a:r>
            <a:r>
              <a:rPr dirty="0"/>
              <a:t>vb.</a:t>
            </a:r>
            <a:r>
              <a:rPr dirty="0" spc="-60"/>
              <a:t> </a:t>
            </a:r>
            <a:r>
              <a:rPr dirty="0"/>
              <a:t>hizmet</a:t>
            </a:r>
            <a:r>
              <a:rPr dirty="0" spc="-45"/>
              <a:t> </a:t>
            </a:r>
            <a:r>
              <a:rPr dirty="0"/>
              <a:t>talep</a:t>
            </a:r>
            <a:r>
              <a:rPr dirty="0" spc="-60"/>
              <a:t> </a:t>
            </a:r>
            <a:r>
              <a:rPr dirty="0" spc="-10"/>
              <a:t>etmek,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163474" y="5982106"/>
            <a:ext cx="3102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Behaviour</a:t>
            </a:r>
            <a:r>
              <a:rPr dirty="0" sz="6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6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Consumers</a:t>
            </a:r>
            <a:r>
              <a:rPr dirty="0" sz="6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as</a:t>
            </a:r>
            <a:r>
              <a:rPr dirty="0" sz="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One of</a:t>
            </a:r>
            <a:r>
              <a:rPr dirty="0" sz="600" spc="-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6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Most Important</a:t>
            </a:r>
            <a:r>
              <a:rPr dirty="0" sz="6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Factors</a:t>
            </a:r>
            <a:r>
              <a:rPr dirty="0" sz="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in</a:t>
            </a:r>
            <a:r>
              <a:rPr dirty="0" sz="6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E-Waste</a:t>
            </a:r>
            <a:r>
              <a:rPr dirty="0" sz="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7E7E7E"/>
                </a:solidFill>
                <a:latin typeface="Arial"/>
                <a:cs typeface="Arial"/>
              </a:rPr>
              <a:t>Problem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Inga</a:t>
            </a:r>
            <a:r>
              <a:rPr dirty="0" sz="6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Gurauskienė Institute</a:t>
            </a:r>
            <a:r>
              <a:rPr dirty="0" sz="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6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Environmental</a:t>
            </a:r>
            <a:r>
              <a:rPr dirty="0" sz="60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Engineering,</a:t>
            </a:r>
            <a:r>
              <a:rPr dirty="0" sz="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Kaunas</a:t>
            </a:r>
            <a:r>
              <a:rPr dirty="0" sz="60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University</a:t>
            </a:r>
            <a:r>
              <a:rPr dirty="0" sz="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dirty="0" sz="600" spc="-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7E7E7E"/>
                </a:solidFill>
                <a:latin typeface="Arial"/>
                <a:cs typeface="Arial"/>
              </a:rPr>
              <a:t>Technology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5447" y="6350506"/>
            <a:ext cx="11851005" cy="466725"/>
            <a:chOff x="155447" y="6350506"/>
            <a:chExt cx="11851005" cy="466725"/>
          </a:xfrm>
        </p:grpSpPr>
        <p:sp>
          <p:nvSpPr>
            <p:cNvPr id="17" name="object 17" descr=""/>
            <p:cNvSpPr/>
            <p:nvPr/>
          </p:nvSpPr>
          <p:spPr>
            <a:xfrm>
              <a:off x="155447" y="6473951"/>
              <a:ext cx="10281285" cy="219710"/>
            </a:xfrm>
            <a:custGeom>
              <a:avLst/>
              <a:gdLst/>
              <a:ahLst/>
              <a:cxnLst/>
              <a:rect l="l" t="t" r="r" b="b"/>
              <a:pathLst>
                <a:path w="10281285" h="219709">
                  <a:moveTo>
                    <a:pt x="10280904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10280904" y="219456"/>
                  </a:lnTo>
                  <a:lnTo>
                    <a:pt x="10280904" y="0"/>
                  </a:lnTo>
                  <a:close/>
                </a:path>
              </a:pathLst>
            </a:custGeom>
            <a:solidFill>
              <a:srgbClr val="56A1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74095" y="6350506"/>
              <a:ext cx="1331976" cy="4663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#GeleceğeDönüşümHareketi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1019555"/>
            <a:ext cx="2930652" cy="468325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7938" y="1062926"/>
            <a:ext cx="573392" cy="56381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50402" y="1815083"/>
            <a:ext cx="550793" cy="50830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29471" y="1065428"/>
            <a:ext cx="544893" cy="55305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08135" y="1766185"/>
            <a:ext cx="564272" cy="56553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516361" y="1098041"/>
            <a:ext cx="968375" cy="1016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7E7E7E"/>
                </a:solidFill>
                <a:latin typeface="Arial"/>
                <a:cs typeface="Arial"/>
              </a:rPr>
              <a:t>agid_yk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7E7E7E"/>
                </a:solidFill>
                <a:latin typeface="Arial"/>
                <a:cs typeface="Arial"/>
              </a:rPr>
              <a:t>agidyk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901440" y="1005839"/>
            <a:ext cx="6123940" cy="5344795"/>
            <a:chOff x="3901440" y="1005839"/>
            <a:chExt cx="6123940" cy="5344795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440" y="1005839"/>
              <a:ext cx="3055619" cy="314401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1780" y="2945891"/>
              <a:ext cx="3403091" cy="34046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832" y="5922690"/>
            <a:ext cx="8790432" cy="5686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3702" y="3080080"/>
            <a:ext cx="6783705" cy="8794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455295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solidFill>
                  <a:srgbClr val="585858"/>
                </a:solidFill>
              </a:rPr>
              <a:t>SAKLAMAYIN,</a:t>
            </a:r>
            <a:r>
              <a:rPr dirty="0" sz="2800" spc="-70">
                <a:solidFill>
                  <a:srgbClr val="585858"/>
                </a:solidFill>
              </a:rPr>
              <a:t> </a:t>
            </a:r>
            <a:r>
              <a:rPr dirty="0" sz="2800" spc="-60">
                <a:solidFill>
                  <a:srgbClr val="585858"/>
                </a:solidFill>
              </a:rPr>
              <a:t>ATMAYIN;</a:t>
            </a:r>
            <a:r>
              <a:rPr dirty="0" sz="2800" spc="-80">
                <a:solidFill>
                  <a:srgbClr val="585858"/>
                </a:solidFill>
              </a:rPr>
              <a:t> </a:t>
            </a:r>
            <a:r>
              <a:rPr dirty="0" sz="2800" spc="-10">
                <a:solidFill>
                  <a:srgbClr val="585858"/>
                </a:solidFill>
              </a:rPr>
              <a:t>DÖNÜŞTÜRÜN </a:t>
            </a:r>
            <a:r>
              <a:rPr dirty="0" sz="2800">
                <a:solidFill>
                  <a:srgbClr val="585858"/>
                </a:solidFill>
              </a:rPr>
              <a:t>DOĞA</a:t>
            </a:r>
            <a:r>
              <a:rPr dirty="0" sz="2800" spc="-130">
                <a:solidFill>
                  <a:srgbClr val="585858"/>
                </a:solidFill>
              </a:rPr>
              <a:t> </a:t>
            </a:r>
            <a:r>
              <a:rPr dirty="0" sz="2800">
                <a:solidFill>
                  <a:srgbClr val="585858"/>
                </a:solidFill>
              </a:rPr>
              <a:t>KAZANSIN,</a:t>
            </a:r>
            <a:r>
              <a:rPr dirty="0" sz="2800" spc="-85">
                <a:solidFill>
                  <a:srgbClr val="585858"/>
                </a:solidFill>
              </a:rPr>
              <a:t> </a:t>
            </a:r>
            <a:r>
              <a:rPr dirty="0" sz="2800" spc="-10">
                <a:solidFill>
                  <a:srgbClr val="585858"/>
                </a:solidFill>
              </a:rPr>
              <a:t>GELECEĞİMİZ</a:t>
            </a:r>
            <a:r>
              <a:rPr dirty="0" sz="2800" spc="-120">
                <a:solidFill>
                  <a:srgbClr val="585858"/>
                </a:solidFill>
              </a:rPr>
              <a:t> </a:t>
            </a:r>
            <a:r>
              <a:rPr dirty="0" sz="2800" spc="-10">
                <a:solidFill>
                  <a:srgbClr val="585858"/>
                </a:solidFill>
              </a:rPr>
              <a:t>AYDINLANSIN</a:t>
            </a:r>
            <a:endParaRPr sz="28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7574" y="412550"/>
            <a:ext cx="1642225" cy="77708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855" y="283621"/>
            <a:ext cx="1319462" cy="131957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6377" y="840638"/>
            <a:ext cx="3258514" cy="14121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196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GEÇMİŞE</a:t>
            </a:r>
            <a:r>
              <a:rPr dirty="0" spc="-95"/>
              <a:t> </a:t>
            </a:r>
            <a:r>
              <a:rPr dirty="0" spc="-30"/>
              <a:t>YOLCULUK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840" y="803148"/>
            <a:ext cx="4632960" cy="287731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87527" y="1372361"/>
            <a:ext cx="54057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İlk</a:t>
            </a:r>
            <a:r>
              <a:rPr dirty="0" sz="16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elektrikli</a:t>
            </a:r>
            <a:r>
              <a:rPr dirty="0" sz="16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süpürge</a:t>
            </a:r>
            <a:r>
              <a:rPr dirty="0" sz="1600" spc="1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1901</a:t>
            </a:r>
            <a:r>
              <a:rPr dirty="0" sz="1600" spc="1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yılında</a:t>
            </a:r>
            <a:r>
              <a:rPr dirty="0" sz="16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köprü</a:t>
            </a:r>
            <a:r>
              <a:rPr dirty="0" sz="1600" spc="1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mühendisi</a:t>
            </a:r>
            <a:r>
              <a:rPr dirty="0" sz="1600" spc="2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Hubert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Cecil</a:t>
            </a:r>
            <a:r>
              <a:rPr dirty="0" sz="16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Booth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tarafından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yapıldı.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88129" y="4646167"/>
            <a:ext cx="64846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Elektrikli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“ev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tipi”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ilk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portatif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süpürge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ise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1905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–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1906</a:t>
            </a:r>
            <a:r>
              <a:rPr dirty="0" sz="1600" spc="3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yıllarına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Chapman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Skinner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ertesi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yıl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Robert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Bimm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tarafından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piyasaya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sürülmüştür.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363" y="3429000"/>
            <a:ext cx="3098292" cy="26837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196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GEÇMİŞE</a:t>
            </a:r>
            <a:r>
              <a:rPr dirty="0" spc="-95"/>
              <a:t> </a:t>
            </a:r>
            <a:r>
              <a:rPr dirty="0" spc="-30"/>
              <a:t>YOLCULUK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0011" y="2283839"/>
            <a:ext cx="2855976" cy="27230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7327" y="2394204"/>
            <a:ext cx="3408816" cy="25571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196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ELEKTRİKLİ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45"/>
              <a:t> </a:t>
            </a:r>
            <a:r>
              <a:rPr dirty="0"/>
              <a:t>ELEKTRONİK</a:t>
            </a:r>
            <a:r>
              <a:rPr dirty="0" spc="-65"/>
              <a:t> </a:t>
            </a:r>
            <a:r>
              <a:rPr dirty="0" spc="-75"/>
              <a:t>EŞYA</a:t>
            </a:r>
            <a:r>
              <a:rPr dirty="0" spc="-45"/>
              <a:t> </a:t>
            </a:r>
            <a:r>
              <a:rPr dirty="0" spc="-10"/>
              <a:t>KULLANIMI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86892" y="1256851"/>
            <a:ext cx="8978265" cy="451104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44"/>
              </a:spcBef>
              <a:buClr>
                <a:srgbClr val="00AF50"/>
              </a:buClr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Kullanma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talimatları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okunularak</a:t>
            </a:r>
            <a:r>
              <a:rPr dirty="0" sz="16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kurallara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uygun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kullanmalıdır.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925"/>
              </a:spcBef>
              <a:buClr>
                <a:srgbClr val="00AF50"/>
              </a:buClr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Topraklı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prizde</a:t>
            </a:r>
            <a:r>
              <a:rPr dirty="0" sz="16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kullanılmalı,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düşük</a:t>
            </a:r>
            <a:r>
              <a:rPr dirty="0" sz="16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voltajda</a:t>
            </a:r>
            <a:r>
              <a:rPr dirty="0" sz="1600" spc="-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kullanılmamalıdır.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920"/>
              </a:spcBef>
              <a:buClr>
                <a:srgbClr val="00AF50"/>
              </a:buClr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Orijinal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şarj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aletleri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ekipmanları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ile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kullanılmalıdırlar.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920"/>
              </a:spcBef>
              <a:buClr>
                <a:srgbClr val="00AF50"/>
              </a:buClr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Cihazların</a:t>
            </a:r>
            <a:r>
              <a:rPr dirty="0" sz="1600" spc="-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periyodik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bakımı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yapılmalı,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temizliğine</a:t>
            </a:r>
            <a:r>
              <a:rPr dirty="0" sz="16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dikkat</a:t>
            </a:r>
            <a:r>
              <a:rPr dirty="0" sz="16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edilmelidir.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AF50"/>
              </a:buClr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Türkiye’deki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enerjinin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%24’ü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konutlarda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sarf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edilmektedir.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Kullanılan</a:t>
            </a:r>
            <a:r>
              <a:rPr dirty="0" sz="16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elektriğin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%50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si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beyaz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eşyalar,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%25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aydınlatma</a:t>
            </a:r>
            <a:r>
              <a:rPr dirty="0" sz="16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için</a:t>
            </a:r>
            <a:r>
              <a:rPr dirty="0" sz="16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tüketilmektedir.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299085" marR="728345" indent="-287020">
              <a:lnSpc>
                <a:spcPct val="100000"/>
              </a:lnSpc>
              <a:spcBef>
                <a:spcPts val="5"/>
              </a:spcBef>
              <a:buClr>
                <a:srgbClr val="00AF50"/>
              </a:buClr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Kullanılmadıkları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zamanlarda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elektrik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bağlantısı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kesilen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cihazlardan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%5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oranında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 elektrik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tasarrufu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sağlayabilirsiniz.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AF50"/>
              </a:buClr>
              <a:buFont typeface="Arial"/>
              <a:buChar char="•"/>
            </a:pPr>
            <a:endParaRPr sz="16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00AF50"/>
              </a:buClr>
              <a:buSzPct val="150000"/>
              <a:buChar char="•"/>
              <a:tabLst>
                <a:tab pos="299085" algn="l"/>
                <a:tab pos="299720" algn="l"/>
              </a:tabLst>
            </a:pP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Yeni</a:t>
            </a:r>
            <a:r>
              <a:rPr dirty="0" sz="16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satın</a:t>
            </a:r>
            <a:r>
              <a:rPr dirty="0" sz="16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alacağınız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cihazların</a:t>
            </a:r>
            <a:r>
              <a:rPr dirty="0" sz="1600" spc="-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1600" spc="-114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sınıfı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tercih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edilmesi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elektrik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tüketimini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yaklaşık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%30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oranında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düşmesini</a:t>
            </a:r>
            <a:r>
              <a:rPr dirty="0" sz="1600" spc="-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sağlamaktadır.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1952" y="1169732"/>
            <a:ext cx="1827276" cy="18042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105"/>
              </a:spcBef>
            </a:pPr>
            <a:r>
              <a:rPr dirty="0"/>
              <a:t>ENERJİ</a:t>
            </a:r>
            <a:r>
              <a:rPr dirty="0" spc="-25"/>
              <a:t> </a:t>
            </a:r>
            <a:r>
              <a:rPr dirty="0" spc="-10"/>
              <a:t>VERİMLİLİĞİ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1176" y="865632"/>
            <a:ext cx="7089648" cy="54848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804" y="2397760"/>
            <a:ext cx="4628896" cy="39380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990"/>
              </a:lnSpc>
              <a:spcBef>
                <a:spcPts val="100"/>
              </a:spcBef>
            </a:pPr>
            <a:r>
              <a:rPr dirty="0" spc="-40"/>
              <a:t>ATIK</a:t>
            </a:r>
            <a:r>
              <a:rPr dirty="0" spc="-60"/>
              <a:t> </a:t>
            </a:r>
            <a:r>
              <a:rPr dirty="0"/>
              <a:t>ELEKTRİKLİ</a:t>
            </a:r>
            <a:r>
              <a:rPr dirty="0" spc="-50"/>
              <a:t> </a:t>
            </a:r>
            <a:r>
              <a:rPr dirty="0"/>
              <a:t>VE</a:t>
            </a:r>
            <a:r>
              <a:rPr dirty="0" spc="-40"/>
              <a:t> </a:t>
            </a:r>
            <a:r>
              <a:rPr dirty="0"/>
              <a:t>ELEKTRONİK</a:t>
            </a:r>
            <a:r>
              <a:rPr dirty="0" spc="-50"/>
              <a:t> </a:t>
            </a:r>
            <a:r>
              <a:rPr dirty="0" spc="-75"/>
              <a:t>EŞYA</a:t>
            </a:r>
          </a:p>
          <a:p>
            <a:pPr marL="12700">
              <a:lnSpc>
                <a:spcPts val="3990"/>
              </a:lnSpc>
            </a:pPr>
            <a:r>
              <a:rPr dirty="0" spc="-10"/>
              <a:t>E-</a:t>
            </a:r>
            <a:r>
              <a:rPr dirty="0" spc="-30"/>
              <a:t>ATIK</a:t>
            </a:r>
            <a:r>
              <a:rPr dirty="0" spc="-55"/>
              <a:t> </a:t>
            </a:r>
            <a:r>
              <a:rPr dirty="0"/>
              <a:t>/</a:t>
            </a:r>
            <a:r>
              <a:rPr dirty="0" spc="-45"/>
              <a:t> </a:t>
            </a:r>
            <a:r>
              <a:rPr dirty="0"/>
              <a:t>AEEE</a:t>
            </a:r>
            <a:r>
              <a:rPr dirty="0" spc="-45"/>
              <a:t> </a:t>
            </a:r>
            <a:r>
              <a:rPr dirty="0"/>
              <a:t>/</a:t>
            </a:r>
            <a:r>
              <a:rPr dirty="0" spc="-45"/>
              <a:t> </a:t>
            </a:r>
            <a:r>
              <a:rPr dirty="0"/>
              <a:t>ELEKTRONİK</a:t>
            </a:r>
            <a:r>
              <a:rPr dirty="0" spc="-40"/>
              <a:t> </a:t>
            </a:r>
            <a:r>
              <a:rPr dirty="0" spc="-20"/>
              <a:t>ATIK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3071" y="220979"/>
            <a:ext cx="2219661" cy="577227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39292" y="1500631"/>
            <a:ext cx="680212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Kullanıcısı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tarafından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yeniden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kullanılmayacak,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yararlı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ömrünü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tamamlamış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veya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arıza</a:t>
            </a:r>
            <a:r>
              <a:rPr dirty="0" sz="16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nedeniyle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kullanılamaz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hale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gelen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elektrikli</a:t>
            </a:r>
            <a:r>
              <a:rPr dirty="0" sz="16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elektronik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eşyalar,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Atık</a:t>
            </a:r>
            <a:r>
              <a:rPr dirty="0" sz="16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Elektrikli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Elektronik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Eşya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(AEEE)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olarak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adlandırılır.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32" y="766569"/>
            <a:ext cx="4226052" cy="59893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998206" y="6536546"/>
            <a:ext cx="22707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Global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E-waste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Monitor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3715" y="139141"/>
            <a:ext cx="4683125" cy="560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BÜYÜYEN</a:t>
            </a:r>
            <a:r>
              <a:rPr dirty="0" spc="-60"/>
              <a:t> </a:t>
            </a:r>
            <a:r>
              <a:rPr dirty="0"/>
              <a:t>TEHLİKE</a:t>
            </a:r>
            <a:r>
              <a:rPr dirty="0" spc="-10"/>
              <a:t> E-</a:t>
            </a:r>
            <a:r>
              <a:rPr dirty="0" spc="-40"/>
              <a:t>ATIK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74095" y="6344411"/>
            <a:ext cx="1331976" cy="467866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55447" y="1040891"/>
            <a:ext cx="10281285" cy="5652770"/>
            <a:chOff x="155447" y="1040891"/>
            <a:chExt cx="10281285" cy="5652770"/>
          </a:xfrm>
        </p:grpSpPr>
        <p:sp>
          <p:nvSpPr>
            <p:cNvPr id="7" name="object 7" descr=""/>
            <p:cNvSpPr/>
            <p:nvPr/>
          </p:nvSpPr>
          <p:spPr>
            <a:xfrm>
              <a:off x="155447" y="6473951"/>
              <a:ext cx="10281285" cy="219710"/>
            </a:xfrm>
            <a:custGeom>
              <a:avLst/>
              <a:gdLst/>
              <a:ahLst/>
              <a:cxnLst/>
              <a:rect l="l" t="t" r="r" b="b"/>
              <a:pathLst>
                <a:path w="10281285" h="219709">
                  <a:moveTo>
                    <a:pt x="10280904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10280904" y="219456"/>
                  </a:lnTo>
                  <a:lnTo>
                    <a:pt x="10280904" y="0"/>
                  </a:lnTo>
                  <a:close/>
                </a:path>
              </a:pathLst>
            </a:custGeom>
            <a:solidFill>
              <a:srgbClr val="56A1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6330" y="1040891"/>
              <a:ext cx="140208" cy="14173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6330" y="1699259"/>
              <a:ext cx="140208" cy="14173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48767" y="1874900"/>
            <a:ext cx="206057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HER</a:t>
            </a:r>
            <a:r>
              <a:rPr dirty="0" sz="1600" spc="-7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YIL</a:t>
            </a:r>
            <a:r>
              <a:rPr dirty="0" sz="1600" spc="-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5.300</a:t>
            </a:r>
            <a:r>
              <a:rPr dirty="0" sz="1600" spc="-8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7E7E7E"/>
                </a:solidFill>
                <a:latin typeface="Arial"/>
                <a:cs typeface="Arial"/>
              </a:rPr>
              <a:t>ADET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7E7E7E"/>
                </a:solidFill>
                <a:latin typeface="Arial"/>
                <a:cs typeface="Arial"/>
              </a:rPr>
              <a:t>EYFEL</a:t>
            </a:r>
            <a:r>
              <a:rPr dirty="0" sz="1600" spc="-10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Arial"/>
                <a:cs typeface="Arial"/>
              </a:rPr>
              <a:t>KULESİ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7E7E7E"/>
                </a:solidFill>
                <a:latin typeface="Arial"/>
                <a:cs typeface="Arial"/>
              </a:rPr>
              <a:t>AĞIRLIĞINDA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20" b="1">
                <a:solidFill>
                  <a:srgbClr val="7E7E7E"/>
                </a:solidFill>
                <a:latin typeface="Arial"/>
                <a:cs typeface="Arial"/>
              </a:rPr>
              <a:t>E-ATIK</a:t>
            </a:r>
            <a:r>
              <a:rPr dirty="0" sz="1600" spc="-5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E7E7E"/>
                </a:solidFill>
                <a:latin typeface="Arial"/>
                <a:cs typeface="Arial"/>
              </a:rPr>
              <a:t>ÜRETİYORUZ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257291" y="965961"/>
            <a:ext cx="6439535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Dünyadaki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bütün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ülkeler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2019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da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yıllık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olarak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53.6</a:t>
            </a:r>
            <a:r>
              <a:rPr dirty="0" sz="1600" spc="-6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milyon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ton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veya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bir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başka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şekilde</a:t>
            </a:r>
            <a:r>
              <a:rPr dirty="0" sz="16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ifade</a:t>
            </a:r>
            <a:r>
              <a:rPr dirty="0" sz="1600" spc="-5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ile</a:t>
            </a:r>
            <a:r>
              <a:rPr dirty="0" sz="1600" spc="-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kişi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başına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7.3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kilograma</a:t>
            </a:r>
            <a:r>
              <a:rPr dirty="0" sz="1600" spc="-5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eşdeğer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e-atık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ürettiler,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257291" y="1624329"/>
            <a:ext cx="6555740" cy="488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E-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atık</a:t>
            </a:r>
            <a:r>
              <a:rPr dirty="0" sz="16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miktarının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2030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yılına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kadar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74.7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milyon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ton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veya</a:t>
            </a:r>
            <a:r>
              <a:rPr dirty="0" sz="16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kişi</a:t>
            </a:r>
            <a:r>
              <a:rPr dirty="0" sz="16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başına</a:t>
            </a:r>
            <a:r>
              <a:rPr dirty="0" sz="1600" spc="36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E7E7E"/>
                </a:solidFill>
                <a:latin typeface="Arial"/>
                <a:cs typeface="Arial"/>
              </a:rPr>
              <a:t>9</a:t>
            </a:r>
            <a:r>
              <a:rPr dirty="0" sz="1600" spc="-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7E7E7E"/>
                </a:solidFill>
                <a:latin typeface="Arial"/>
                <a:cs typeface="Arial"/>
              </a:rPr>
              <a:t>kg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yükselmesi</a:t>
            </a:r>
            <a:r>
              <a:rPr dirty="0" sz="1600" spc="-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E7E7E"/>
                </a:solidFill>
                <a:latin typeface="Arial"/>
                <a:cs typeface="Arial"/>
              </a:rPr>
              <a:t>bekleniyor,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5900" y="2148839"/>
            <a:ext cx="6562344" cy="4133088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709661" y="6236004"/>
            <a:ext cx="2882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Kaynak: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Global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E-waste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Monitor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715" y="179958"/>
            <a:ext cx="468249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BÜYÜYEN</a:t>
            </a:r>
            <a:r>
              <a:rPr dirty="0" spc="-50"/>
              <a:t> </a:t>
            </a:r>
            <a:r>
              <a:rPr dirty="0"/>
              <a:t>TEHLİKE</a:t>
            </a:r>
            <a:r>
              <a:rPr dirty="0" spc="-10"/>
              <a:t> </a:t>
            </a:r>
            <a:r>
              <a:rPr dirty="0"/>
              <a:t>E-</a:t>
            </a:r>
            <a:r>
              <a:rPr dirty="0" spc="-45"/>
              <a:t>ATIK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55447" y="6473952"/>
            <a:ext cx="10281285" cy="219710"/>
          </a:xfrm>
          <a:custGeom>
            <a:avLst/>
            <a:gdLst/>
            <a:ahLst/>
            <a:cxnLst/>
            <a:rect l="l" t="t" r="r" b="b"/>
            <a:pathLst>
              <a:path w="10281285" h="219709">
                <a:moveTo>
                  <a:pt x="10280904" y="0"/>
                </a:moveTo>
                <a:lnTo>
                  <a:pt x="0" y="0"/>
                </a:lnTo>
                <a:lnTo>
                  <a:pt x="0" y="219456"/>
                </a:lnTo>
                <a:lnTo>
                  <a:pt x="10280904" y="219456"/>
                </a:lnTo>
                <a:lnTo>
                  <a:pt x="10280904" y="0"/>
                </a:lnTo>
                <a:close/>
              </a:path>
            </a:pathLst>
          </a:custGeom>
          <a:solidFill>
            <a:srgbClr val="56A13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4095" y="6350506"/>
            <a:ext cx="1331976" cy="46634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8072" y="1392936"/>
            <a:ext cx="3800855" cy="362712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2280" y="1978151"/>
            <a:ext cx="3624072" cy="364083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854442" y="6046114"/>
            <a:ext cx="2882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Kaynak: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dirty="0" sz="1200" spc="-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Global</a:t>
            </a:r>
            <a:r>
              <a:rPr dirty="0" sz="1200" spc="-4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E-waste</a:t>
            </a:r>
            <a:r>
              <a:rPr dirty="0" sz="120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7E7E7E"/>
                </a:solidFill>
                <a:latin typeface="Arial"/>
                <a:cs typeface="Arial"/>
              </a:rPr>
              <a:t>Monitor</a:t>
            </a:r>
            <a:r>
              <a:rPr dirty="0" sz="1200" spc="-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7E7E7E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AKKAYA Zeynep</dc:creator>
  <dc:title>PowerPoint Presentation</dc:title>
  <dcterms:created xsi:type="dcterms:W3CDTF">2022-12-22T21:29:04Z</dcterms:created>
  <dcterms:modified xsi:type="dcterms:W3CDTF">2022-12-22T21:29:04Z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2022-08-15T00:00:00Z</vt:filetime>
  </property>
  <property fmtid="{D5CDD505-2E9C-101B-9397-08002B2CF9AE}" pid="3" name="Creator">
    <vt:lpwstr>Microsoft® PowerPoint® Microsoft 365 için</vt:lpwstr>
  </property>
  <property fmtid="{D5CDD505-2E9C-101B-9397-08002B2CF9AE}" pid="4" name="LastSaved">
    <vt:filetime>2022-12-22T00:00:00Z</vt:filetime>
  </property>
  <property fmtid="{D5CDD505-2E9C-101B-9397-08002B2CF9AE}" pid="5" name="Producer">
    <vt:lpwstr>Microsoft® PowerPoint® Microsoft 365 için</vt:lpwstr>
  </property>
</Properties>
</file>