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674095" y="6350506"/>
            <a:ext cx="1331976" cy="466342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55447" y="6473952"/>
            <a:ext cx="10281285" cy="219710"/>
          </a:xfrm>
          <a:custGeom>
            <a:avLst/>
            <a:gdLst/>
            <a:ahLst/>
            <a:cxnLst/>
            <a:rect l="l" t="t" r="r" b="b"/>
            <a:pathLst>
              <a:path w="10281285" h="219709">
                <a:moveTo>
                  <a:pt x="10280904" y="0"/>
                </a:moveTo>
                <a:lnTo>
                  <a:pt x="0" y="0"/>
                </a:lnTo>
                <a:lnTo>
                  <a:pt x="0" y="219456"/>
                </a:lnTo>
                <a:lnTo>
                  <a:pt x="10280904" y="219456"/>
                </a:lnTo>
                <a:lnTo>
                  <a:pt x="10280904" y="0"/>
                </a:lnTo>
                <a:close/>
              </a:path>
            </a:pathLst>
          </a:custGeom>
          <a:solidFill>
            <a:srgbClr val="56A13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3740" y="217119"/>
            <a:ext cx="2577465" cy="560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Relationship Id="rId3" Type="http://schemas.openxmlformats.org/officeDocument/2006/relationships/image" Target="../media/image3.jpg"/><Relationship Id="rId4" Type="http://schemas.openxmlformats.org/officeDocument/2006/relationships/image" Target="../media/image1.jpg"/><Relationship Id="rId5" Type="http://schemas.openxmlformats.org/officeDocument/2006/relationships/image" Target="../media/image4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5.png"/><Relationship Id="rId4" Type="http://schemas.openxmlformats.org/officeDocument/2006/relationships/hyperlink" Target="http://www.ecbs.cevre.gov.tr/" TargetMode="External"/><Relationship Id="rId5" Type="http://schemas.openxmlformats.org/officeDocument/2006/relationships/image" Target="../media/image6.jpg"/><Relationship Id="rId6" Type="http://schemas.openxmlformats.org/officeDocument/2006/relationships/image" Target="../media/image7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43402" y="3991317"/>
            <a:ext cx="5507990" cy="105092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 indent="787400">
              <a:lnSpc>
                <a:spcPct val="120100"/>
              </a:lnSpc>
              <a:spcBef>
                <a:spcPts val="100"/>
              </a:spcBef>
            </a:pPr>
            <a:r>
              <a:rPr dirty="0" sz="2800"/>
              <a:t>EEE</a:t>
            </a:r>
            <a:r>
              <a:rPr dirty="0" sz="2800" spc="-70"/>
              <a:t> </a:t>
            </a:r>
            <a:r>
              <a:rPr dirty="0" sz="2800"/>
              <a:t>VE</a:t>
            </a:r>
            <a:r>
              <a:rPr dirty="0" sz="2800" spc="-70"/>
              <a:t> </a:t>
            </a:r>
            <a:r>
              <a:rPr dirty="0" sz="2800"/>
              <a:t>AEEE</a:t>
            </a:r>
            <a:r>
              <a:rPr dirty="0" sz="2800" spc="-75"/>
              <a:t> </a:t>
            </a:r>
            <a:r>
              <a:rPr dirty="0" sz="2800"/>
              <a:t>BİLGİ</a:t>
            </a:r>
            <a:r>
              <a:rPr dirty="0" sz="2800" spc="-40"/>
              <a:t> </a:t>
            </a:r>
            <a:r>
              <a:rPr dirty="0" sz="2800" spc="-10"/>
              <a:t>SİSTEMİ </a:t>
            </a:r>
            <a:r>
              <a:rPr dirty="0" sz="2800" spc="-30"/>
              <a:t>İTHALAT</a:t>
            </a:r>
            <a:r>
              <a:rPr dirty="0" sz="2800" spc="-95"/>
              <a:t> </a:t>
            </a:r>
            <a:r>
              <a:rPr dirty="0" sz="2800" spc="-35"/>
              <a:t>BEYANI</a:t>
            </a:r>
            <a:r>
              <a:rPr dirty="0" sz="2800" spc="-110"/>
              <a:t> </a:t>
            </a:r>
            <a:r>
              <a:rPr dirty="0" sz="2800" spc="-35"/>
              <a:t>YARDIM</a:t>
            </a:r>
            <a:r>
              <a:rPr dirty="0" sz="2800" spc="-105"/>
              <a:t> </a:t>
            </a:r>
            <a:r>
              <a:rPr dirty="0" sz="2800" spc="-10"/>
              <a:t>DOKÜMANI</a:t>
            </a:r>
            <a:endParaRPr sz="28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52459" y="844296"/>
            <a:ext cx="2971800" cy="1054608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41000" y="419208"/>
            <a:ext cx="1941412" cy="1936833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674095" y="6350506"/>
            <a:ext cx="1331976" cy="466342"/>
          </a:xfrm>
          <a:prstGeom prst="rect">
            <a:avLst/>
          </a:prstGeom>
        </p:spPr>
      </p:pic>
      <p:sp>
        <p:nvSpPr>
          <p:cNvPr id="6" name="object 6" descr=""/>
          <p:cNvSpPr/>
          <p:nvPr/>
        </p:nvSpPr>
        <p:spPr>
          <a:xfrm>
            <a:off x="155447" y="6473952"/>
            <a:ext cx="10281285" cy="219710"/>
          </a:xfrm>
          <a:custGeom>
            <a:avLst/>
            <a:gdLst/>
            <a:ahLst/>
            <a:cxnLst/>
            <a:rect l="l" t="t" r="r" b="b"/>
            <a:pathLst>
              <a:path w="10281285" h="219709">
                <a:moveTo>
                  <a:pt x="10280904" y="0"/>
                </a:moveTo>
                <a:lnTo>
                  <a:pt x="0" y="0"/>
                </a:lnTo>
                <a:lnTo>
                  <a:pt x="0" y="219456"/>
                </a:lnTo>
                <a:lnTo>
                  <a:pt x="10280904" y="219456"/>
                </a:lnTo>
                <a:lnTo>
                  <a:pt x="10280904" y="0"/>
                </a:lnTo>
                <a:close/>
              </a:path>
            </a:pathLst>
          </a:custGeom>
          <a:solidFill>
            <a:srgbClr val="56A13B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7" name="object 7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225034" y="2095119"/>
            <a:ext cx="1746770" cy="183870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İthalat</a:t>
            </a:r>
            <a:r>
              <a:rPr dirty="0" spc="-65"/>
              <a:t> </a:t>
            </a:r>
            <a:r>
              <a:rPr dirty="0" spc="-10"/>
              <a:t>Beyanı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6572567" y="4120515"/>
            <a:ext cx="5433695" cy="2696845"/>
            <a:chOff x="6572567" y="4120515"/>
            <a:chExt cx="5433695" cy="2696845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674096" y="6350506"/>
              <a:ext cx="1331976" cy="466342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82156" y="4130040"/>
              <a:ext cx="4576572" cy="2174748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6577330" y="4125277"/>
              <a:ext cx="4586605" cy="2184400"/>
            </a:xfrm>
            <a:custGeom>
              <a:avLst/>
              <a:gdLst/>
              <a:ahLst/>
              <a:cxnLst/>
              <a:rect l="l" t="t" r="r" b="b"/>
              <a:pathLst>
                <a:path w="4586605" h="2184400">
                  <a:moveTo>
                    <a:pt x="0" y="2184273"/>
                  </a:moveTo>
                  <a:lnTo>
                    <a:pt x="4586097" y="2184273"/>
                  </a:lnTo>
                  <a:lnTo>
                    <a:pt x="4586097" y="0"/>
                  </a:lnTo>
                  <a:lnTo>
                    <a:pt x="0" y="0"/>
                  </a:lnTo>
                  <a:lnTo>
                    <a:pt x="0" y="2184273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/>
          <p:nvPr/>
        </p:nvSpPr>
        <p:spPr>
          <a:xfrm>
            <a:off x="155447" y="6473952"/>
            <a:ext cx="10281285" cy="219710"/>
          </a:xfrm>
          <a:custGeom>
            <a:avLst/>
            <a:gdLst/>
            <a:ahLst/>
            <a:cxnLst/>
            <a:rect l="l" t="t" r="r" b="b"/>
            <a:pathLst>
              <a:path w="10281285" h="219709">
                <a:moveTo>
                  <a:pt x="10280904" y="0"/>
                </a:moveTo>
                <a:lnTo>
                  <a:pt x="0" y="0"/>
                </a:lnTo>
                <a:lnTo>
                  <a:pt x="0" y="219456"/>
                </a:lnTo>
                <a:lnTo>
                  <a:pt x="10280904" y="219456"/>
                </a:lnTo>
                <a:lnTo>
                  <a:pt x="10280904" y="0"/>
                </a:lnTo>
                <a:close/>
              </a:path>
            </a:pathLst>
          </a:custGeom>
          <a:solidFill>
            <a:srgbClr val="56A13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313740" y="822198"/>
            <a:ext cx="8775700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299720" algn="l"/>
              </a:tabLst>
            </a:pPr>
            <a:r>
              <a:rPr dirty="0" sz="1600">
                <a:latin typeface="Calibri"/>
                <a:cs typeface="Calibri"/>
              </a:rPr>
              <a:t>Firma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Yetkilisi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u="sng" sz="1600" spc="-2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ecbs.cevre.gov.tr</a:t>
            </a:r>
            <a:r>
              <a:rPr dirty="0" sz="1600" spc="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sayfası</a:t>
            </a:r>
            <a:r>
              <a:rPr dirty="0" sz="1600" spc="-6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üzerinden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e-</a:t>
            </a:r>
            <a:r>
              <a:rPr dirty="0" sz="1600">
                <a:latin typeface="Calibri"/>
                <a:cs typeface="Calibri"/>
              </a:rPr>
              <a:t>Devlet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şifresi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ile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EÇBS’ye</a:t>
            </a:r>
            <a:r>
              <a:rPr dirty="0" sz="1600">
                <a:latin typeface="Calibri"/>
                <a:cs typeface="Calibri"/>
              </a:rPr>
              <a:t> giriş</a:t>
            </a:r>
            <a:r>
              <a:rPr dirty="0" sz="1600" spc="-5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yapmalı.</a:t>
            </a:r>
            <a:endParaRPr sz="16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dirty="0" sz="1600">
                <a:latin typeface="Calibri"/>
                <a:cs typeface="Calibri"/>
              </a:rPr>
              <a:t>Açılan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 spc="-20" b="1">
                <a:latin typeface="Calibri"/>
                <a:cs typeface="Calibri"/>
              </a:rPr>
              <a:t>‘Anasayfa’</a:t>
            </a:r>
            <a:r>
              <a:rPr dirty="0" sz="1600" spc="-10" b="1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sekmesinden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‘EEE</a:t>
            </a:r>
            <a:r>
              <a:rPr dirty="0" sz="1600" spc="-45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ve</a:t>
            </a:r>
            <a:r>
              <a:rPr dirty="0" sz="1600" spc="-30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AEEE</a:t>
            </a:r>
            <a:r>
              <a:rPr dirty="0" sz="1600" spc="-35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Bilgi</a:t>
            </a:r>
            <a:r>
              <a:rPr dirty="0" sz="1600" spc="-40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Sistemi’</a:t>
            </a:r>
            <a:r>
              <a:rPr dirty="0" sz="1600" spc="-40" b="1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tıklanmalı.</a:t>
            </a:r>
            <a:endParaRPr sz="16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dirty="0" sz="1600">
                <a:latin typeface="Calibri"/>
                <a:cs typeface="Calibri"/>
              </a:rPr>
              <a:t>Firma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butonu</a:t>
            </a:r>
            <a:r>
              <a:rPr dirty="0" sz="1600" spc="-6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tıklanarak</a:t>
            </a:r>
            <a:r>
              <a:rPr dirty="0" sz="1600" spc="-6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altta</a:t>
            </a:r>
            <a:r>
              <a:rPr dirty="0" sz="1600" spc="-5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çıkan</a:t>
            </a:r>
            <a:r>
              <a:rPr dirty="0" sz="1600" spc="-5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listeden</a:t>
            </a:r>
            <a:r>
              <a:rPr dirty="0" sz="1600" spc="-7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firma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ismi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seçilmeli</a:t>
            </a:r>
            <a:r>
              <a:rPr dirty="0" sz="1600" spc="-5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ve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‘Uygulamaya</a:t>
            </a:r>
            <a:r>
              <a:rPr dirty="0" sz="1600" spc="-35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Git’</a:t>
            </a:r>
            <a:r>
              <a:rPr dirty="0" sz="1600" spc="-45" b="1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butonu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tıklanmalı.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460248" y="1726692"/>
            <a:ext cx="3568065" cy="4502150"/>
            <a:chOff x="460248" y="1726692"/>
            <a:chExt cx="3568065" cy="4502150"/>
          </a:xfrm>
        </p:grpSpPr>
        <p:pic>
          <p:nvPicPr>
            <p:cNvPr id="10" name="object 10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60248" y="1726692"/>
              <a:ext cx="3567684" cy="4501896"/>
            </a:xfrm>
            <a:prstGeom prst="rect">
              <a:avLst/>
            </a:prstGeom>
          </p:spPr>
        </p:pic>
        <p:sp>
          <p:nvSpPr>
            <p:cNvPr id="11" name="object 11" descr=""/>
            <p:cNvSpPr/>
            <p:nvPr/>
          </p:nvSpPr>
          <p:spPr>
            <a:xfrm>
              <a:off x="802386" y="3775710"/>
              <a:ext cx="603885" cy="402590"/>
            </a:xfrm>
            <a:custGeom>
              <a:avLst/>
              <a:gdLst/>
              <a:ahLst/>
              <a:cxnLst/>
              <a:rect l="l" t="t" r="r" b="b"/>
              <a:pathLst>
                <a:path w="603885" h="402589">
                  <a:moveTo>
                    <a:pt x="402336" y="0"/>
                  </a:moveTo>
                  <a:lnTo>
                    <a:pt x="402336" y="100583"/>
                  </a:lnTo>
                  <a:lnTo>
                    <a:pt x="0" y="100583"/>
                  </a:lnTo>
                  <a:lnTo>
                    <a:pt x="0" y="301751"/>
                  </a:lnTo>
                  <a:lnTo>
                    <a:pt x="402336" y="301751"/>
                  </a:lnTo>
                  <a:lnTo>
                    <a:pt x="402336" y="402335"/>
                  </a:lnTo>
                  <a:lnTo>
                    <a:pt x="603504" y="201167"/>
                  </a:lnTo>
                  <a:lnTo>
                    <a:pt x="402336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802386" y="3775710"/>
              <a:ext cx="603885" cy="402590"/>
            </a:xfrm>
            <a:custGeom>
              <a:avLst/>
              <a:gdLst/>
              <a:ahLst/>
              <a:cxnLst/>
              <a:rect l="l" t="t" r="r" b="b"/>
              <a:pathLst>
                <a:path w="603885" h="402589">
                  <a:moveTo>
                    <a:pt x="0" y="100583"/>
                  </a:moveTo>
                  <a:lnTo>
                    <a:pt x="402336" y="100583"/>
                  </a:lnTo>
                  <a:lnTo>
                    <a:pt x="402336" y="0"/>
                  </a:lnTo>
                  <a:lnTo>
                    <a:pt x="603504" y="201167"/>
                  </a:lnTo>
                  <a:lnTo>
                    <a:pt x="402336" y="402335"/>
                  </a:lnTo>
                  <a:lnTo>
                    <a:pt x="402336" y="301751"/>
                  </a:lnTo>
                  <a:lnTo>
                    <a:pt x="0" y="301751"/>
                  </a:lnTo>
                  <a:lnTo>
                    <a:pt x="0" y="100583"/>
                  </a:lnTo>
                  <a:close/>
                </a:path>
              </a:pathLst>
            </a:custGeom>
            <a:ln w="25400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 descr=""/>
          <p:cNvGrpSpPr/>
          <p:nvPr/>
        </p:nvGrpSpPr>
        <p:grpSpPr>
          <a:xfrm>
            <a:off x="4285043" y="1791779"/>
            <a:ext cx="4596130" cy="2193925"/>
            <a:chOff x="4285043" y="1791779"/>
            <a:chExt cx="4596130" cy="2193925"/>
          </a:xfrm>
        </p:grpSpPr>
        <p:pic>
          <p:nvPicPr>
            <p:cNvPr id="14" name="object 14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294631" y="1801368"/>
              <a:ext cx="4576571" cy="2174747"/>
            </a:xfrm>
            <a:prstGeom prst="rect">
              <a:avLst/>
            </a:prstGeom>
          </p:spPr>
        </p:pic>
        <p:sp>
          <p:nvSpPr>
            <p:cNvPr id="15" name="object 15" descr=""/>
            <p:cNvSpPr/>
            <p:nvPr/>
          </p:nvSpPr>
          <p:spPr>
            <a:xfrm>
              <a:off x="4289805" y="1796542"/>
              <a:ext cx="4586605" cy="2184400"/>
            </a:xfrm>
            <a:custGeom>
              <a:avLst/>
              <a:gdLst/>
              <a:ahLst/>
              <a:cxnLst/>
              <a:rect l="l" t="t" r="r" b="b"/>
              <a:pathLst>
                <a:path w="4586605" h="2184400">
                  <a:moveTo>
                    <a:pt x="0" y="2184273"/>
                  </a:moveTo>
                  <a:lnTo>
                    <a:pt x="4586097" y="2184273"/>
                  </a:lnTo>
                  <a:lnTo>
                    <a:pt x="4586097" y="0"/>
                  </a:lnTo>
                  <a:lnTo>
                    <a:pt x="0" y="0"/>
                  </a:lnTo>
                  <a:lnTo>
                    <a:pt x="0" y="2184273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5499353" y="2745486"/>
              <a:ext cx="1083945" cy="167640"/>
            </a:xfrm>
            <a:custGeom>
              <a:avLst/>
              <a:gdLst/>
              <a:ahLst/>
              <a:cxnLst/>
              <a:rect l="l" t="t" r="r" b="b"/>
              <a:pathLst>
                <a:path w="1083945" h="167639">
                  <a:moveTo>
                    <a:pt x="0" y="167639"/>
                  </a:moveTo>
                  <a:lnTo>
                    <a:pt x="1083563" y="167639"/>
                  </a:lnTo>
                  <a:lnTo>
                    <a:pt x="1083563" y="0"/>
                  </a:lnTo>
                  <a:lnTo>
                    <a:pt x="0" y="0"/>
                  </a:lnTo>
                  <a:lnTo>
                    <a:pt x="0" y="167639"/>
                  </a:lnTo>
                  <a:close/>
                </a:path>
              </a:pathLst>
            </a:custGeom>
            <a:ln w="190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5837681" y="2056638"/>
              <a:ext cx="402590" cy="603885"/>
            </a:xfrm>
            <a:custGeom>
              <a:avLst/>
              <a:gdLst/>
              <a:ahLst/>
              <a:cxnLst/>
              <a:rect l="l" t="t" r="r" b="b"/>
              <a:pathLst>
                <a:path w="402589" h="603885">
                  <a:moveTo>
                    <a:pt x="301751" y="0"/>
                  </a:moveTo>
                  <a:lnTo>
                    <a:pt x="100583" y="0"/>
                  </a:lnTo>
                  <a:lnTo>
                    <a:pt x="100583" y="402336"/>
                  </a:lnTo>
                  <a:lnTo>
                    <a:pt x="0" y="402336"/>
                  </a:lnTo>
                  <a:lnTo>
                    <a:pt x="201167" y="603503"/>
                  </a:lnTo>
                  <a:lnTo>
                    <a:pt x="402335" y="402336"/>
                  </a:lnTo>
                  <a:lnTo>
                    <a:pt x="301751" y="402336"/>
                  </a:lnTo>
                  <a:lnTo>
                    <a:pt x="301751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5837681" y="2056638"/>
              <a:ext cx="402590" cy="603885"/>
            </a:xfrm>
            <a:custGeom>
              <a:avLst/>
              <a:gdLst/>
              <a:ahLst/>
              <a:cxnLst/>
              <a:rect l="l" t="t" r="r" b="b"/>
              <a:pathLst>
                <a:path w="402589" h="603885">
                  <a:moveTo>
                    <a:pt x="301751" y="0"/>
                  </a:moveTo>
                  <a:lnTo>
                    <a:pt x="301751" y="402336"/>
                  </a:lnTo>
                  <a:lnTo>
                    <a:pt x="402335" y="402336"/>
                  </a:lnTo>
                  <a:lnTo>
                    <a:pt x="201167" y="603503"/>
                  </a:lnTo>
                  <a:lnTo>
                    <a:pt x="0" y="402336"/>
                  </a:lnTo>
                  <a:lnTo>
                    <a:pt x="100583" y="402336"/>
                  </a:lnTo>
                  <a:lnTo>
                    <a:pt x="100583" y="0"/>
                  </a:lnTo>
                  <a:lnTo>
                    <a:pt x="301751" y="0"/>
                  </a:lnTo>
                  <a:close/>
                </a:path>
              </a:pathLst>
            </a:custGeom>
            <a:ln w="25399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 descr=""/>
          <p:cNvSpPr txBox="1"/>
          <p:nvPr/>
        </p:nvSpPr>
        <p:spPr>
          <a:xfrm>
            <a:off x="6819138" y="5827014"/>
            <a:ext cx="1681480" cy="230504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 lIns="0" tIns="38100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300"/>
              </a:spcBef>
            </a:pPr>
            <a:r>
              <a:rPr dirty="0" sz="900">
                <a:latin typeface="Calibri"/>
                <a:cs typeface="Calibri"/>
              </a:rPr>
              <a:t>Firma</a:t>
            </a:r>
            <a:r>
              <a:rPr dirty="0" sz="900" spc="-5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listelenir.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20" name="object 20" descr=""/>
          <p:cNvGrpSpPr/>
          <p:nvPr/>
        </p:nvGrpSpPr>
        <p:grpSpPr>
          <a:xfrm>
            <a:off x="10558526" y="5189473"/>
            <a:ext cx="427990" cy="629285"/>
            <a:chOff x="10558526" y="5189473"/>
            <a:chExt cx="427990" cy="629285"/>
          </a:xfrm>
        </p:grpSpPr>
        <p:sp>
          <p:nvSpPr>
            <p:cNvPr id="21" name="object 21" descr=""/>
            <p:cNvSpPr/>
            <p:nvPr/>
          </p:nvSpPr>
          <p:spPr>
            <a:xfrm>
              <a:off x="10571226" y="5202173"/>
              <a:ext cx="402590" cy="603885"/>
            </a:xfrm>
            <a:custGeom>
              <a:avLst/>
              <a:gdLst/>
              <a:ahLst/>
              <a:cxnLst/>
              <a:rect l="l" t="t" r="r" b="b"/>
              <a:pathLst>
                <a:path w="402590" h="603885">
                  <a:moveTo>
                    <a:pt x="301751" y="0"/>
                  </a:moveTo>
                  <a:lnTo>
                    <a:pt x="100583" y="0"/>
                  </a:lnTo>
                  <a:lnTo>
                    <a:pt x="100583" y="402335"/>
                  </a:lnTo>
                  <a:lnTo>
                    <a:pt x="0" y="402335"/>
                  </a:lnTo>
                  <a:lnTo>
                    <a:pt x="201168" y="603504"/>
                  </a:lnTo>
                  <a:lnTo>
                    <a:pt x="402335" y="402335"/>
                  </a:lnTo>
                  <a:lnTo>
                    <a:pt x="301751" y="402335"/>
                  </a:lnTo>
                  <a:lnTo>
                    <a:pt x="301751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10571226" y="5202173"/>
              <a:ext cx="402590" cy="603885"/>
            </a:xfrm>
            <a:custGeom>
              <a:avLst/>
              <a:gdLst/>
              <a:ahLst/>
              <a:cxnLst/>
              <a:rect l="l" t="t" r="r" b="b"/>
              <a:pathLst>
                <a:path w="402590" h="603885">
                  <a:moveTo>
                    <a:pt x="301751" y="0"/>
                  </a:moveTo>
                  <a:lnTo>
                    <a:pt x="301751" y="402335"/>
                  </a:lnTo>
                  <a:lnTo>
                    <a:pt x="402335" y="402335"/>
                  </a:lnTo>
                  <a:lnTo>
                    <a:pt x="201168" y="603504"/>
                  </a:lnTo>
                  <a:lnTo>
                    <a:pt x="0" y="402335"/>
                  </a:lnTo>
                  <a:lnTo>
                    <a:pt x="100583" y="402335"/>
                  </a:lnTo>
                  <a:lnTo>
                    <a:pt x="100583" y="0"/>
                  </a:lnTo>
                  <a:lnTo>
                    <a:pt x="301751" y="0"/>
                  </a:lnTo>
                  <a:close/>
                </a:path>
              </a:pathLst>
            </a:custGeom>
            <a:ln w="25400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İthalat</a:t>
            </a:r>
            <a:r>
              <a:rPr dirty="0" spc="-65"/>
              <a:t> </a:t>
            </a:r>
            <a:r>
              <a:rPr dirty="0" spc="-10"/>
              <a:t>Beyanı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13740" y="822198"/>
            <a:ext cx="1077531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299720" algn="l"/>
              </a:tabLst>
            </a:pPr>
            <a:r>
              <a:rPr dirty="0" sz="1600">
                <a:latin typeface="Calibri"/>
                <a:cs typeface="Calibri"/>
              </a:rPr>
              <a:t>EEE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ve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AEEE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Bilgi</a:t>
            </a:r>
            <a:r>
              <a:rPr dirty="0" sz="1600" spc="-6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Sistemine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giriş</a:t>
            </a:r>
            <a:r>
              <a:rPr dirty="0" sz="1600" spc="-6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yapıldıktan</a:t>
            </a:r>
            <a:r>
              <a:rPr dirty="0" sz="1600" spc="-6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sonra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açılan</a:t>
            </a:r>
            <a:r>
              <a:rPr dirty="0" sz="1600" spc="-6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Ana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Sayfada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‘İthalat</a:t>
            </a:r>
            <a:r>
              <a:rPr dirty="0" sz="1600" spc="-45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Beyan’</a:t>
            </a:r>
            <a:r>
              <a:rPr dirty="0" sz="1600" spc="-45" b="1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menüsü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ve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ardından</a:t>
            </a:r>
            <a:r>
              <a:rPr dirty="0" sz="1600" spc="-80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‘İthalat</a:t>
            </a:r>
            <a:r>
              <a:rPr dirty="0" sz="1600" spc="-45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Beyan</a:t>
            </a:r>
            <a:r>
              <a:rPr dirty="0" sz="1600" spc="-40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Listesi’</a:t>
            </a:r>
            <a:endParaRPr sz="16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dirty="0" sz="1600">
                <a:latin typeface="Calibri"/>
                <a:cs typeface="Calibri"/>
              </a:rPr>
              <a:t>sekmesi</a:t>
            </a:r>
            <a:r>
              <a:rPr dirty="0" sz="1600" spc="-7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tıklanır.</a:t>
            </a:r>
            <a:endParaRPr sz="16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dirty="0" sz="1600">
                <a:latin typeface="Calibri"/>
                <a:cs typeface="Calibri"/>
              </a:rPr>
              <a:t>İthal</a:t>
            </a:r>
            <a:r>
              <a:rPr dirty="0" sz="1600" spc="-8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Edilen</a:t>
            </a:r>
            <a:r>
              <a:rPr dirty="0" sz="1600" spc="-7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Ürün</a:t>
            </a:r>
            <a:r>
              <a:rPr dirty="0" sz="1600" spc="-5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Beyan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Listesi</a:t>
            </a:r>
            <a:r>
              <a:rPr dirty="0" sz="1600" spc="-7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başlığı</a:t>
            </a:r>
            <a:r>
              <a:rPr dirty="0" sz="1600" spc="-6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altında</a:t>
            </a:r>
            <a:r>
              <a:rPr dirty="0" sz="1600" spc="-55">
                <a:latin typeface="Calibri"/>
                <a:cs typeface="Calibri"/>
              </a:rPr>
              <a:t> </a:t>
            </a:r>
            <a:r>
              <a:rPr dirty="0" sz="1600" spc="-25" b="1">
                <a:latin typeface="Calibri"/>
                <a:cs typeface="Calibri"/>
              </a:rPr>
              <a:t>‘Yeni</a:t>
            </a:r>
            <a:r>
              <a:rPr dirty="0" sz="1600" spc="-60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Beyan’</a:t>
            </a:r>
            <a:r>
              <a:rPr dirty="0" sz="1600" spc="-50" b="1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butonu</a:t>
            </a:r>
            <a:r>
              <a:rPr dirty="0" sz="1600" spc="-7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tıklanır.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366140" y="1866519"/>
            <a:ext cx="10983595" cy="4199890"/>
            <a:chOff x="366140" y="1866519"/>
            <a:chExt cx="10983595" cy="4199890"/>
          </a:xfrm>
        </p:grpSpPr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8431" y="1876044"/>
              <a:ext cx="10931652" cy="4180332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403669" y="1871281"/>
              <a:ext cx="10941685" cy="4190365"/>
            </a:xfrm>
            <a:custGeom>
              <a:avLst/>
              <a:gdLst/>
              <a:ahLst/>
              <a:cxnLst/>
              <a:rect l="l" t="t" r="r" b="b"/>
              <a:pathLst>
                <a:path w="10941685" h="4190365">
                  <a:moveTo>
                    <a:pt x="0" y="4189857"/>
                  </a:moveTo>
                  <a:lnTo>
                    <a:pt x="10941177" y="4189857"/>
                  </a:lnTo>
                  <a:lnTo>
                    <a:pt x="10941177" y="0"/>
                  </a:lnTo>
                  <a:lnTo>
                    <a:pt x="0" y="0"/>
                  </a:lnTo>
                  <a:lnTo>
                    <a:pt x="0" y="4189857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375665" y="2673858"/>
              <a:ext cx="1169035" cy="398145"/>
            </a:xfrm>
            <a:custGeom>
              <a:avLst/>
              <a:gdLst/>
              <a:ahLst/>
              <a:cxnLst/>
              <a:rect l="l" t="t" r="r" b="b"/>
              <a:pathLst>
                <a:path w="1169035" h="398144">
                  <a:moveTo>
                    <a:pt x="0" y="167639"/>
                  </a:moveTo>
                  <a:lnTo>
                    <a:pt x="1083564" y="167639"/>
                  </a:lnTo>
                  <a:lnTo>
                    <a:pt x="1083564" y="0"/>
                  </a:lnTo>
                  <a:lnTo>
                    <a:pt x="0" y="0"/>
                  </a:lnTo>
                  <a:lnTo>
                    <a:pt x="0" y="167639"/>
                  </a:lnTo>
                  <a:close/>
                </a:path>
                <a:path w="1169035" h="398144">
                  <a:moveTo>
                    <a:pt x="85343" y="397763"/>
                  </a:moveTo>
                  <a:lnTo>
                    <a:pt x="1168908" y="397763"/>
                  </a:lnTo>
                  <a:lnTo>
                    <a:pt x="1168908" y="230124"/>
                  </a:lnTo>
                  <a:lnTo>
                    <a:pt x="85343" y="230124"/>
                  </a:lnTo>
                  <a:lnTo>
                    <a:pt x="85343" y="397763"/>
                  </a:lnTo>
                  <a:close/>
                </a:path>
              </a:pathLst>
            </a:custGeom>
            <a:ln w="190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048506" y="2903982"/>
              <a:ext cx="402590" cy="603885"/>
            </a:xfrm>
            <a:custGeom>
              <a:avLst/>
              <a:gdLst/>
              <a:ahLst/>
              <a:cxnLst/>
              <a:rect l="l" t="t" r="r" b="b"/>
              <a:pathLst>
                <a:path w="402589" h="603885">
                  <a:moveTo>
                    <a:pt x="201168" y="0"/>
                  </a:moveTo>
                  <a:lnTo>
                    <a:pt x="0" y="201167"/>
                  </a:lnTo>
                  <a:lnTo>
                    <a:pt x="100584" y="201167"/>
                  </a:lnTo>
                  <a:lnTo>
                    <a:pt x="100584" y="603503"/>
                  </a:lnTo>
                  <a:lnTo>
                    <a:pt x="301752" y="603503"/>
                  </a:lnTo>
                  <a:lnTo>
                    <a:pt x="301752" y="201167"/>
                  </a:lnTo>
                  <a:lnTo>
                    <a:pt x="402336" y="201167"/>
                  </a:lnTo>
                  <a:lnTo>
                    <a:pt x="201168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048506" y="2903982"/>
              <a:ext cx="402590" cy="603885"/>
            </a:xfrm>
            <a:custGeom>
              <a:avLst/>
              <a:gdLst/>
              <a:ahLst/>
              <a:cxnLst/>
              <a:rect l="l" t="t" r="r" b="b"/>
              <a:pathLst>
                <a:path w="402589" h="603885">
                  <a:moveTo>
                    <a:pt x="100584" y="603503"/>
                  </a:moveTo>
                  <a:lnTo>
                    <a:pt x="100584" y="201167"/>
                  </a:lnTo>
                  <a:lnTo>
                    <a:pt x="0" y="201167"/>
                  </a:lnTo>
                  <a:lnTo>
                    <a:pt x="201168" y="0"/>
                  </a:lnTo>
                  <a:lnTo>
                    <a:pt x="402336" y="201167"/>
                  </a:lnTo>
                  <a:lnTo>
                    <a:pt x="301752" y="201167"/>
                  </a:lnTo>
                  <a:lnTo>
                    <a:pt x="301752" y="603503"/>
                  </a:lnTo>
                  <a:lnTo>
                    <a:pt x="100584" y="603503"/>
                  </a:lnTo>
                  <a:close/>
                </a:path>
              </a:pathLst>
            </a:custGeom>
            <a:ln w="25399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İthalat</a:t>
            </a:r>
            <a:r>
              <a:rPr dirty="0" spc="-65"/>
              <a:t> </a:t>
            </a:r>
            <a:r>
              <a:rPr dirty="0" spc="-10"/>
              <a:t>Beyanı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13740" y="822198"/>
            <a:ext cx="10947400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299720" algn="l"/>
              </a:tabLst>
            </a:pPr>
            <a:r>
              <a:rPr dirty="0" sz="1600">
                <a:latin typeface="Calibri"/>
                <a:cs typeface="Calibri"/>
              </a:rPr>
              <a:t>Açılan</a:t>
            </a:r>
            <a:r>
              <a:rPr dirty="0" sz="1600" spc="-75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‘Ürün</a:t>
            </a:r>
            <a:r>
              <a:rPr dirty="0" sz="1600" spc="-15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Beyan</a:t>
            </a:r>
            <a:r>
              <a:rPr dirty="0" sz="1600" spc="-45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(ithalat)</a:t>
            </a:r>
            <a:r>
              <a:rPr dirty="0" sz="1600">
                <a:latin typeface="Calibri"/>
                <a:cs typeface="Calibri"/>
              </a:rPr>
              <a:t>’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sayfasında</a:t>
            </a:r>
            <a:r>
              <a:rPr dirty="0" sz="1600" spc="-8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‘İthal</a:t>
            </a:r>
            <a:r>
              <a:rPr dirty="0" sz="1600" spc="-7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Eden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Firma,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Beyan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Tarihi,</a:t>
            </a:r>
            <a:r>
              <a:rPr dirty="0" sz="1600" spc="-7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Başvuru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Tarihi,</a:t>
            </a:r>
            <a:r>
              <a:rPr dirty="0" sz="1600" spc="-7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Beyanname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No,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Açıklama’</a:t>
            </a:r>
            <a:r>
              <a:rPr dirty="0" sz="1600" spc="-6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bilgileri</a:t>
            </a:r>
            <a:r>
              <a:rPr dirty="0" sz="1600" spc="-7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girilir</a:t>
            </a:r>
            <a:r>
              <a:rPr dirty="0" sz="1600" spc="-75">
                <a:latin typeface="Calibri"/>
                <a:cs typeface="Calibri"/>
              </a:rPr>
              <a:t> </a:t>
            </a:r>
            <a:r>
              <a:rPr dirty="0" sz="1600" spc="-25">
                <a:latin typeface="Calibri"/>
                <a:cs typeface="Calibri"/>
              </a:rPr>
              <a:t>ve </a:t>
            </a:r>
            <a:r>
              <a:rPr dirty="0" sz="1600">
                <a:latin typeface="Calibri"/>
                <a:cs typeface="Calibri"/>
              </a:rPr>
              <a:t>‘Kaydet’</a:t>
            </a:r>
            <a:r>
              <a:rPr dirty="0" sz="1600" spc="-8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butonu</a:t>
            </a:r>
            <a:r>
              <a:rPr dirty="0" sz="1600" spc="-9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tıklanır.</a:t>
            </a:r>
            <a:endParaRPr sz="16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dirty="0" sz="1600" spc="-10">
                <a:latin typeface="Calibri"/>
                <a:cs typeface="Calibri"/>
              </a:rPr>
              <a:t>Kaydet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butonu</a:t>
            </a:r>
            <a:r>
              <a:rPr dirty="0" sz="1600" spc="-5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tıklandıktan</a:t>
            </a:r>
            <a:r>
              <a:rPr dirty="0" sz="1600" spc="-8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sonra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sistem</a:t>
            </a:r>
            <a:r>
              <a:rPr dirty="0" sz="1600" spc="-7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tarafından</a:t>
            </a:r>
            <a:r>
              <a:rPr dirty="0" sz="1600" spc="-6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‘Ürün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Ekle’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butonu</a:t>
            </a:r>
            <a:r>
              <a:rPr dirty="0" sz="1600" spc="-7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aktifleşir.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476630" y="1631823"/>
            <a:ext cx="10873105" cy="4349115"/>
            <a:chOff x="476630" y="1631823"/>
            <a:chExt cx="10873105" cy="434911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6155" y="1641348"/>
              <a:ext cx="10853928" cy="4329683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481393" y="1636585"/>
              <a:ext cx="10863580" cy="4339590"/>
            </a:xfrm>
            <a:custGeom>
              <a:avLst/>
              <a:gdLst/>
              <a:ahLst/>
              <a:cxnLst/>
              <a:rect l="l" t="t" r="r" b="b"/>
              <a:pathLst>
                <a:path w="10863580" h="4339590">
                  <a:moveTo>
                    <a:pt x="0" y="4339208"/>
                  </a:moveTo>
                  <a:lnTo>
                    <a:pt x="10863453" y="4339208"/>
                  </a:lnTo>
                  <a:lnTo>
                    <a:pt x="10863453" y="0"/>
                  </a:lnTo>
                  <a:lnTo>
                    <a:pt x="0" y="0"/>
                  </a:lnTo>
                  <a:lnTo>
                    <a:pt x="0" y="4339208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3195066" y="2382774"/>
              <a:ext cx="603885" cy="403860"/>
            </a:xfrm>
            <a:custGeom>
              <a:avLst/>
              <a:gdLst/>
              <a:ahLst/>
              <a:cxnLst/>
              <a:rect l="l" t="t" r="r" b="b"/>
              <a:pathLst>
                <a:path w="603885" h="403860">
                  <a:moveTo>
                    <a:pt x="201930" y="0"/>
                  </a:moveTo>
                  <a:lnTo>
                    <a:pt x="0" y="201929"/>
                  </a:lnTo>
                  <a:lnTo>
                    <a:pt x="201930" y="403860"/>
                  </a:lnTo>
                  <a:lnTo>
                    <a:pt x="201930" y="302895"/>
                  </a:lnTo>
                  <a:lnTo>
                    <a:pt x="603504" y="302895"/>
                  </a:lnTo>
                  <a:lnTo>
                    <a:pt x="603504" y="100964"/>
                  </a:lnTo>
                  <a:lnTo>
                    <a:pt x="201930" y="100964"/>
                  </a:lnTo>
                  <a:lnTo>
                    <a:pt x="201930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195066" y="2382774"/>
              <a:ext cx="603885" cy="403860"/>
            </a:xfrm>
            <a:custGeom>
              <a:avLst/>
              <a:gdLst/>
              <a:ahLst/>
              <a:cxnLst/>
              <a:rect l="l" t="t" r="r" b="b"/>
              <a:pathLst>
                <a:path w="603885" h="403860">
                  <a:moveTo>
                    <a:pt x="603504" y="302895"/>
                  </a:moveTo>
                  <a:lnTo>
                    <a:pt x="201930" y="302895"/>
                  </a:lnTo>
                  <a:lnTo>
                    <a:pt x="201930" y="403860"/>
                  </a:lnTo>
                  <a:lnTo>
                    <a:pt x="0" y="201929"/>
                  </a:lnTo>
                  <a:lnTo>
                    <a:pt x="201930" y="0"/>
                  </a:lnTo>
                  <a:lnTo>
                    <a:pt x="201930" y="100964"/>
                  </a:lnTo>
                  <a:lnTo>
                    <a:pt x="603504" y="100964"/>
                  </a:lnTo>
                  <a:lnTo>
                    <a:pt x="603504" y="302895"/>
                  </a:lnTo>
                  <a:close/>
                </a:path>
              </a:pathLst>
            </a:custGeom>
            <a:ln w="25400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630929" y="2791206"/>
              <a:ext cx="603885" cy="402590"/>
            </a:xfrm>
            <a:custGeom>
              <a:avLst/>
              <a:gdLst/>
              <a:ahLst/>
              <a:cxnLst/>
              <a:rect l="l" t="t" r="r" b="b"/>
              <a:pathLst>
                <a:path w="603885" h="402589">
                  <a:moveTo>
                    <a:pt x="201168" y="0"/>
                  </a:moveTo>
                  <a:lnTo>
                    <a:pt x="0" y="201168"/>
                  </a:lnTo>
                  <a:lnTo>
                    <a:pt x="201168" y="402336"/>
                  </a:lnTo>
                  <a:lnTo>
                    <a:pt x="201168" y="301752"/>
                  </a:lnTo>
                  <a:lnTo>
                    <a:pt x="603504" y="301752"/>
                  </a:lnTo>
                  <a:lnTo>
                    <a:pt x="603504" y="100584"/>
                  </a:lnTo>
                  <a:lnTo>
                    <a:pt x="201168" y="100584"/>
                  </a:lnTo>
                  <a:lnTo>
                    <a:pt x="201168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3630929" y="2791206"/>
              <a:ext cx="603885" cy="402590"/>
            </a:xfrm>
            <a:custGeom>
              <a:avLst/>
              <a:gdLst/>
              <a:ahLst/>
              <a:cxnLst/>
              <a:rect l="l" t="t" r="r" b="b"/>
              <a:pathLst>
                <a:path w="603885" h="402589">
                  <a:moveTo>
                    <a:pt x="603504" y="301752"/>
                  </a:moveTo>
                  <a:lnTo>
                    <a:pt x="201168" y="301752"/>
                  </a:lnTo>
                  <a:lnTo>
                    <a:pt x="201168" y="402336"/>
                  </a:lnTo>
                  <a:lnTo>
                    <a:pt x="0" y="201168"/>
                  </a:lnTo>
                  <a:lnTo>
                    <a:pt x="201168" y="0"/>
                  </a:lnTo>
                  <a:lnTo>
                    <a:pt x="201168" y="100584"/>
                  </a:lnTo>
                  <a:lnTo>
                    <a:pt x="603504" y="100584"/>
                  </a:lnTo>
                  <a:lnTo>
                    <a:pt x="603504" y="301752"/>
                  </a:lnTo>
                  <a:close/>
                </a:path>
              </a:pathLst>
            </a:custGeom>
            <a:ln w="25400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4146041" y="3182874"/>
              <a:ext cx="603885" cy="402590"/>
            </a:xfrm>
            <a:custGeom>
              <a:avLst/>
              <a:gdLst/>
              <a:ahLst/>
              <a:cxnLst/>
              <a:rect l="l" t="t" r="r" b="b"/>
              <a:pathLst>
                <a:path w="603885" h="402589">
                  <a:moveTo>
                    <a:pt x="201168" y="0"/>
                  </a:moveTo>
                  <a:lnTo>
                    <a:pt x="0" y="201167"/>
                  </a:lnTo>
                  <a:lnTo>
                    <a:pt x="201168" y="402336"/>
                  </a:lnTo>
                  <a:lnTo>
                    <a:pt x="201168" y="301751"/>
                  </a:lnTo>
                  <a:lnTo>
                    <a:pt x="603504" y="301751"/>
                  </a:lnTo>
                  <a:lnTo>
                    <a:pt x="603504" y="100584"/>
                  </a:lnTo>
                  <a:lnTo>
                    <a:pt x="201168" y="100584"/>
                  </a:lnTo>
                  <a:lnTo>
                    <a:pt x="201168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4146041" y="3182874"/>
              <a:ext cx="603885" cy="402590"/>
            </a:xfrm>
            <a:custGeom>
              <a:avLst/>
              <a:gdLst/>
              <a:ahLst/>
              <a:cxnLst/>
              <a:rect l="l" t="t" r="r" b="b"/>
              <a:pathLst>
                <a:path w="603885" h="402589">
                  <a:moveTo>
                    <a:pt x="603504" y="301751"/>
                  </a:moveTo>
                  <a:lnTo>
                    <a:pt x="201168" y="301751"/>
                  </a:lnTo>
                  <a:lnTo>
                    <a:pt x="201168" y="402336"/>
                  </a:lnTo>
                  <a:lnTo>
                    <a:pt x="0" y="201167"/>
                  </a:lnTo>
                  <a:lnTo>
                    <a:pt x="201168" y="0"/>
                  </a:lnTo>
                  <a:lnTo>
                    <a:pt x="201168" y="100584"/>
                  </a:lnTo>
                  <a:lnTo>
                    <a:pt x="603504" y="100584"/>
                  </a:lnTo>
                  <a:lnTo>
                    <a:pt x="603504" y="301751"/>
                  </a:lnTo>
                  <a:close/>
                </a:path>
              </a:pathLst>
            </a:custGeom>
            <a:ln w="25400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590038" y="4310633"/>
              <a:ext cx="605155" cy="403860"/>
            </a:xfrm>
            <a:custGeom>
              <a:avLst/>
              <a:gdLst/>
              <a:ahLst/>
              <a:cxnLst/>
              <a:rect l="l" t="t" r="r" b="b"/>
              <a:pathLst>
                <a:path w="605155" h="403860">
                  <a:moveTo>
                    <a:pt x="201930" y="0"/>
                  </a:moveTo>
                  <a:lnTo>
                    <a:pt x="0" y="201930"/>
                  </a:lnTo>
                  <a:lnTo>
                    <a:pt x="201930" y="403860"/>
                  </a:lnTo>
                  <a:lnTo>
                    <a:pt x="201930" y="302895"/>
                  </a:lnTo>
                  <a:lnTo>
                    <a:pt x="605028" y="302895"/>
                  </a:lnTo>
                  <a:lnTo>
                    <a:pt x="605028" y="100965"/>
                  </a:lnTo>
                  <a:lnTo>
                    <a:pt x="201930" y="100965"/>
                  </a:lnTo>
                  <a:lnTo>
                    <a:pt x="201930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2590038" y="4310633"/>
              <a:ext cx="605155" cy="403860"/>
            </a:xfrm>
            <a:custGeom>
              <a:avLst/>
              <a:gdLst/>
              <a:ahLst/>
              <a:cxnLst/>
              <a:rect l="l" t="t" r="r" b="b"/>
              <a:pathLst>
                <a:path w="605155" h="403860">
                  <a:moveTo>
                    <a:pt x="605028" y="302895"/>
                  </a:moveTo>
                  <a:lnTo>
                    <a:pt x="201930" y="302895"/>
                  </a:lnTo>
                  <a:lnTo>
                    <a:pt x="201930" y="403860"/>
                  </a:lnTo>
                  <a:lnTo>
                    <a:pt x="0" y="201930"/>
                  </a:lnTo>
                  <a:lnTo>
                    <a:pt x="201930" y="0"/>
                  </a:lnTo>
                  <a:lnTo>
                    <a:pt x="201930" y="100965"/>
                  </a:lnTo>
                  <a:lnTo>
                    <a:pt x="605028" y="100965"/>
                  </a:lnTo>
                  <a:lnTo>
                    <a:pt x="605028" y="302895"/>
                  </a:lnTo>
                  <a:close/>
                </a:path>
              </a:pathLst>
            </a:custGeom>
            <a:ln w="25400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İthalat</a:t>
            </a:r>
            <a:r>
              <a:rPr dirty="0" spc="-65"/>
              <a:t> </a:t>
            </a:r>
            <a:r>
              <a:rPr dirty="0" spc="-10"/>
              <a:t>Beyanı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13740" y="912113"/>
            <a:ext cx="55467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299720" algn="l"/>
              </a:tabLst>
            </a:pPr>
            <a:r>
              <a:rPr dirty="0" sz="1600" b="1">
                <a:latin typeface="Calibri"/>
                <a:cs typeface="Calibri"/>
              </a:rPr>
              <a:t>‘Ürün</a:t>
            </a:r>
            <a:r>
              <a:rPr dirty="0" sz="1600" spc="-30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Ekle’</a:t>
            </a:r>
            <a:r>
              <a:rPr dirty="0" sz="1600" spc="-85" b="1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butonu</a:t>
            </a:r>
            <a:r>
              <a:rPr dirty="0" sz="1600" spc="-6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tıklandıktan</a:t>
            </a:r>
            <a:r>
              <a:rPr dirty="0" sz="1600" spc="-8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sonra</a:t>
            </a:r>
            <a:r>
              <a:rPr dirty="0" sz="1600" spc="-5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gerekli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bilgiler</a:t>
            </a:r>
            <a:r>
              <a:rPr dirty="0" sz="1600" spc="-8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doldurulur.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50723" y="1394078"/>
            <a:ext cx="10475595" cy="4377690"/>
            <a:chOff x="450723" y="1394078"/>
            <a:chExt cx="10475595" cy="437769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0248" y="1403603"/>
              <a:ext cx="10456164" cy="4358640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455485" y="1398841"/>
              <a:ext cx="10466070" cy="4368165"/>
            </a:xfrm>
            <a:custGeom>
              <a:avLst/>
              <a:gdLst/>
              <a:ahLst/>
              <a:cxnLst/>
              <a:rect l="l" t="t" r="r" b="b"/>
              <a:pathLst>
                <a:path w="10466070" h="4368165">
                  <a:moveTo>
                    <a:pt x="0" y="4368165"/>
                  </a:moveTo>
                  <a:lnTo>
                    <a:pt x="10465689" y="4368165"/>
                  </a:lnTo>
                  <a:lnTo>
                    <a:pt x="10465689" y="0"/>
                  </a:lnTo>
                  <a:lnTo>
                    <a:pt x="0" y="0"/>
                  </a:lnTo>
                  <a:lnTo>
                    <a:pt x="0" y="4368165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7218426" y="4036313"/>
              <a:ext cx="487680" cy="260985"/>
            </a:xfrm>
            <a:custGeom>
              <a:avLst/>
              <a:gdLst/>
              <a:ahLst/>
              <a:cxnLst/>
              <a:rect l="l" t="t" r="r" b="b"/>
              <a:pathLst>
                <a:path w="487679" h="260985">
                  <a:moveTo>
                    <a:pt x="0" y="260604"/>
                  </a:moveTo>
                  <a:lnTo>
                    <a:pt x="487679" y="260604"/>
                  </a:lnTo>
                  <a:lnTo>
                    <a:pt x="487679" y="0"/>
                  </a:lnTo>
                  <a:lnTo>
                    <a:pt x="0" y="0"/>
                  </a:lnTo>
                  <a:lnTo>
                    <a:pt x="0" y="260604"/>
                  </a:lnTo>
                  <a:close/>
                </a:path>
              </a:pathLst>
            </a:custGeom>
            <a:ln w="190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7261098" y="3326130"/>
              <a:ext cx="402590" cy="603885"/>
            </a:xfrm>
            <a:custGeom>
              <a:avLst/>
              <a:gdLst/>
              <a:ahLst/>
              <a:cxnLst/>
              <a:rect l="l" t="t" r="r" b="b"/>
              <a:pathLst>
                <a:path w="402590" h="603885">
                  <a:moveTo>
                    <a:pt x="301751" y="0"/>
                  </a:moveTo>
                  <a:lnTo>
                    <a:pt x="100583" y="0"/>
                  </a:lnTo>
                  <a:lnTo>
                    <a:pt x="100583" y="402336"/>
                  </a:lnTo>
                  <a:lnTo>
                    <a:pt x="0" y="402336"/>
                  </a:lnTo>
                  <a:lnTo>
                    <a:pt x="201168" y="603504"/>
                  </a:lnTo>
                  <a:lnTo>
                    <a:pt x="402335" y="402336"/>
                  </a:lnTo>
                  <a:lnTo>
                    <a:pt x="301751" y="402336"/>
                  </a:lnTo>
                  <a:lnTo>
                    <a:pt x="301751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7261098" y="3326130"/>
              <a:ext cx="402590" cy="603885"/>
            </a:xfrm>
            <a:custGeom>
              <a:avLst/>
              <a:gdLst/>
              <a:ahLst/>
              <a:cxnLst/>
              <a:rect l="l" t="t" r="r" b="b"/>
              <a:pathLst>
                <a:path w="402590" h="603885">
                  <a:moveTo>
                    <a:pt x="301751" y="0"/>
                  </a:moveTo>
                  <a:lnTo>
                    <a:pt x="301751" y="402336"/>
                  </a:lnTo>
                  <a:lnTo>
                    <a:pt x="402335" y="402336"/>
                  </a:lnTo>
                  <a:lnTo>
                    <a:pt x="201168" y="603504"/>
                  </a:lnTo>
                  <a:lnTo>
                    <a:pt x="0" y="402336"/>
                  </a:lnTo>
                  <a:lnTo>
                    <a:pt x="100583" y="402336"/>
                  </a:lnTo>
                  <a:lnTo>
                    <a:pt x="100583" y="0"/>
                  </a:lnTo>
                  <a:lnTo>
                    <a:pt x="301751" y="0"/>
                  </a:lnTo>
                  <a:close/>
                </a:path>
              </a:pathLst>
            </a:custGeom>
            <a:ln w="25400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İthalat</a:t>
            </a:r>
            <a:r>
              <a:rPr dirty="0" spc="-65"/>
              <a:t> </a:t>
            </a:r>
            <a:r>
              <a:rPr dirty="0" spc="-10"/>
              <a:t>Beyanı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13740" y="912113"/>
            <a:ext cx="11061065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299720" algn="l"/>
              </a:tabLst>
            </a:pPr>
            <a:r>
              <a:rPr dirty="0" sz="1600" b="1">
                <a:latin typeface="Calibri"/>
                <a:cs typeface="Calibri"/>
              </a:rPr>
              <a:t>‘Ürün</a:t>
            </a:r>
            <a:r>
              <a:rPr dirty="0" sz="1600" spc="-25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Ekle</a:t>
            </a:r>
            <a:r>
              <a:rPr dirty="0" sz="1600">
                <a:latin typeface="Calibri"/>
                <a:cs typeface="Calibri"/>
              </a:rPr>
              <a:t>’</a:t>
            </a:r>
            <a:r>
              <a:rPr dirty="0" sz="1600" spc="-7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butonu</a:t>
            </a:r>
            <a:r>
              <a:rPr dirty="0" sz="1600" spc="-5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tıklandıktan</a:t>
            </a:r>
            <a:r>
              <a:rPr dirty="0" sz="1600" spc="-7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sonra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açılan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Beyan</a:t>
            </a:r>
            <a:r>
              <a:rPr dirty="0" sz="1600" spc="-45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Ürün</a:t>
            </a:r>
            <a:r>
              <a:rPr dirty="0" sz="1600" spc="-30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Ekleme</a:t>
            </a:r>
            <a:r>
              <a:rPr dirty="0" sz="1600" spc="-75" b="1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sayfasında</a:t>
            </a:r>
            <a:r>
              <a:rPr dirty="0" sz="1600" spc="-6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‘Beyan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Tarihi,</a:t>
            </a:r>
            <a:r>
              <a:rPr dirty="0" sz="1600" spc="-7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GTİP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Kodu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(</a:t>
            </a:r>
            <a:r>
              <a:rPr dirty="0" sz="1600">
                <a:solidFill>
                  <a:srgbClr val="FF0000"/>
                </a:solidFill>
                <a:latin typeface="Calibri"/>
                <a:cs typeface="Calibri"/>
              </a:rPr>
              <a:t>şuan</a:t>
            </a:r>
            <a:r>
              <a:rPr dirty="0" sz="1600" spc="-5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0000"/>
                </a:solidFill>
                <a:latin typeface="Calibri"/>
                <a:cs typeface="Calibri"/>
              </a:rPr>
              <a:t>aktif</a:t>
            </a:r>
            <a:r>
              <a:rPr dirty="0" sz="1600" spc="-6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0000"/>
                </a:solidFill>
                <a:latin typeface="Calibri"/>
                <a:cs typeface="Calibri"/>
              </a:rPr>
              <a:t>değil</a:t>
            </a:r>
            <a:r>
              <a:rPr dirty="0" sz="1600">
                <a:latin typeface="Calibri"/>
                <a:cs typeface="Calibri"/>
              </a:rPr>
              <a:t>),</a:t>
            </a:r>
            <a:r>
              <a:rPr dirty="0" sz="1600" spc="-7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Evsel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/</a:t>
            </a:r>
            <a:r>
              <a:rPr dirty="0" sz="1600" spc="-5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Evsel</a:t>
            </a:r>
            <a:endParaRPr sz="16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dirty="0" sz="1600" spc="-10">
                <a:latin typeface="Calibri"/>
                <a:cs typeface="Calibri"/>
              </a:rPr>
              <a:t>Olmayan,</a:t>
            </a:r>
            <a:r>
              <a:rPr dirty="0" sz="1600" spc="-5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Ürün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Ana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Kategorisi,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Ürün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Alt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Kategorisi’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bilgileri</a:t>
            </a:r>
            <a:r>
              <a:rPr dirty="0" sz="1600" spc="-6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girilir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ve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‘Kaydet’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butonu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tıklanır.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225170" y="1816226"/>
            <a:ext cx="11250930" cy="4070350"/>
            <a:chOff x="225170" y="1816226"/>
            <a:chExt cx="11250930" cy="407035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4695" y="1825752"/>
              <a:ext cx="11231880" cy="4050791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229933" y="1820989"/>
              <a:ext cx="11241405" cy="4060825"/>
            </a:xfrm>
            <a:custGeom>
              <a:avLst/>
              <a:gdLst/>
              <a:ahLst/>
              <a:cxnLst/>
              <a:rect l="l" t="t" r="r" b="b"/>
              <a:pathLst>
                <a:path w="11241405" h="4060825">
                  <a:moveTo>
                    <a:pt x="0" y="4060317"/>
                  </a:moveTo>
                  <a:lnTo>
                    <a:pt x="11241405" y="4060317"/>
                  </a:lnTo>
                  <a:lnTo>
                    <a:pt x="11241405" y="0"/>
                  </a:lnTo>
                  <a:lnTo>
                    <a:pt x="0" y="0"/>
                  </a:lnTo>
                  <a:lnTo>
                    <a:pt x="0" y="4060317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4514849" y="2618993"/>
              <a:ext cx="603885" cy="402590"/>
            </a:xfrm>
            <a:custGeom>
              <a:avLst/>
              <a:gdLst/>
              <a:ahLst/>
              <a:cxnLst/>
              <a:rect l="l" t="t" r="r" b="b"/>
              <a:pathLst>
                <a:path w="603885" h="402589">
                  <a:moveTo>
                    <a:pt x="201167" y="0"/>
                  </a:moveTo>
                  <a:lnTo>
                    <a:pt x="0" y="201167"/>
                  </a:lnTo>
                  <a:lnTo>
                    <a:pt x="201167" y="402335"/>
                  </a:lnTo>
                  <a:lnTo>
                    <a:pt x="201167" y="301751"/>
                  </a:lnTo>
                  <a:lnTo>
                    <a:pt x="603503" y="301751"/>
                  </a:lnTo>
                  <a:lnTo>
                    <a:pt x="603503" y="100583"/>
                  </a:lnTo>
                  <a:lnTo>
                    <a:pt x="201167" y="100583"/>
                  </a:lnTo>
                  <a:lnTo>
                    <a:pt x="201167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514849" y="2618993"/>
              <a:ext cx="603885" cy="402590"/>
            </a:xfrm>
            <a:custGeom>
              <a:avLst/>
              <a:gdLst/>
              <a:ahLst/>
              <a:cxnLst/>
              <a:rect l="l" t="t" r="r" b="b"/>
              <a:pathLst>
                <a:path w="603885" h="402589">
                  <a:moveTo>
                    <a:pt x="603503" y="301751"/>
                  </a:moveTo>
                  <a:lnTo>
                    <a:pt x="201167" y="301751"/>
                  </a:lnTo>
                  <a:lnTo>
                    <a:pt x="201167" y="402335"/>
                  </a:lnTo>
                  <a:lnTo>
                    <a:pt x="0" y="201167"/>
                  </a:lnTo>
                  <a:lnTo>
                    <a:pt x="201167" y="0"/>
                  </a:lnTo>
                  <a:lnTo>
                    <a:pt x="201167" y="100583"/>
                  </a:lnTo>
                  <a:lnTo>
                    <a:pt x="603503" y="100583"/>
                  </a:lnTo>
                  <a:lnTo>
                    <a:pt x="603503" y="301751"/>
                  </a:lnTo>
                  <a:close/>
                </a:path>
              </a:pathLst>
            </a:custGeom>
            <a:ln w="25399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994910" y="3021329"/>
              <a:ext cx="603885" cy="402590"/>
            </a:xfrm>
            <a:custGeom>
              <a:avLst/>
              <a:gdLst/>
              <a:ahLst/>
              <a:cxnLst/>
              <a:rect l="l" t="t" r="r" b="b"/>
              <a:pathLst>
                <a:path w="603885" h="402589">
                  <a:moveTo>
                    <a:pt x="201167" y="0"/>
                  </a:moveTo>
                  <a:lnTo>
                    <a:pt x="0" y="201168"/>
                  </a:lnTo>
                  <a:lnTo>
                    <a:pt x="201167" y="402336"/>
                  </a:lnTo>
                  <a:lnTo>
                    <a:pt x="201167" y="301752"/>
                  </a:lnTo>
                  <a:lnTo>
                    <a:pt x="603503" y="301752"/>
                  </a:lnTo>
                  <a:lnTo>
                    <a:pt x="603503" y="100584"/>
                  </a:lnTo>
                  <a:lnTo>
                    <a:pt x="201167" y="100584"/>
                  </a:lnTo>
                  <a:lnTo>
                    <a:pt x="201167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4994910" y="3021329"/>
              <a:ext cx="603885" cy="402590"/>
            </a:xfrm>
            <a:custGeom>
              <a:avLst/>
              <a:gdLst/>
              <a:ahLst/>
              <a:cxnLst/>
              <a:rect l="l" t="t" r="r" b="b"/>
              <a:pathLst>
                <a:path w="603885" h="402589">
                  <a:moveTo>
                    <a:pt x="603503" y="301752"/>
                  </a:moveTo>
                  <a:lnTo>
                    <a:pt x="201167" y="301752"/>
                  </a:lnTo>
                  <a:lnTo>
                    <a:pt x="201167" y="402336"/>
                  </a:lnTo>
                  <a:lnTo>
                    <a:pt x="0" y="201168"/>
                  </a:lnTo>
                  <a:lnTo>
                    <a:pt x="201167" y="0"/>
                  </a:lnTo>
                  <a:lnTo>
                    <a:pt x="201167" y="100584"/>
                  </a:lnTo>
                  <a:lnTo>
                    <a:pt x="603503" y="100584"/>
                  </a:lnTo>
                  <a:lnTo>
                    <a:pt x="603503" y="301752"/>
                  </a:lnTo>
                  <a:close/>
                </a:path>
              </a:pathLst>
            </a:custGeom>
            <a:ln w="25399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5493257" y="3423665"/>
              <a:ext cx="603885" cy="402590"/>
            </a:xfrm>
            <a:custGeom>
              <a:avLst/>
              <a:gdLst/>
              <a:ahLst/>
              <a:cxnLst/>
              <a:rect l="l" t="t" r="r" b="b"/>
              <a:pathLst>
                <a:path w="603885" h="402589">
                  <a:moveTo>
                    <a:pt x="201167" y="0"/>
                  </a:moveTo>
                  <a:lnTo>
                    <a:pt x="0" y="201168"/>
                  </a:lnTo>
                  <a:lnTo>
                    <a:pt x="201167" y="402336"/>
                  </a:lnTo>
                  <a:lnTo>
                    <a:pt x="201167" y="301752"/>
                  </a:lnTo>
                  <a:lnTo>
                    <a:pt x="603503" y="301752"/>
                  </a:lnTo>
                  <a:lnTo>
                    <a:pt x="603503" y="100584"/>
                  </a:lnTo>
                  <a:lnTo>
                    <a:pt x="201167" y="100584"/>
                  </a:lnTo>
                  <a:lnTo>
                    <a:pt x="201167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5493257" y="3423665"/>
              <a:ext cx="603885" cy="402590"/>
            </a:xfrm>
            <a:custGeom>
              <a:avLst/>
              <a:gdLst/>
              <a:ahLst/>
              <a:cxnLst/>
              <a:rect l="l" t="t" r="r" b="b"/>
              <a:pathLst>
                <a:path w="603885" h="402589">
                  <a:moveTo>
                    <a:pt x="603503" y="301752"/>
                  </a:moveTo>
                  <a:lnTo>
                    <a:pt x="201167" y="301752"/>
                  </a:lnTo>
                  <a:lnTo>
                    <a:pt x="201167" y="402336"/>
                  </a:lnTo>
                  <a:lnTo>
                    <a:pt x="0" y="201168"/>
                  </a:lnTo>
                  <a:lnTo>
                    <a:pt x="201167" y="0"/>
                  </a:lnTo>
                  <a:lnTo>
                    <a:pt x="201167" y="100584"/>
                  </a:lnTo>
                  <a:lnTo>
                    <a:pt x="603503" y="100584"/>
                  </a:lnTo>
                  <a:lnTo>
                    <a:pt x="603503" y="301752"/>
                  </a:lnTo>
                  <a:close/>
                </a:path>
              </a:pathLst>
            </a:custGeom>
            <a:ln w="25399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6153149" y="3826001"/>
              <a:ext cx="603885" cy="402590"/>
            </a:xfrm>
            <a:custGeom>
              <a:avLst/>
              <a:gdLst/>
              <a:ahLst/>
              <a:cxnLst/>
              <a:rect l="l" t="t" r="r" b="b"/>
              <a:pathLst>
                <a:path w="603884" h="402589">
                  <a:moveTo>
                    <a:pt x="201167" y="0"/>
                  </a:moveTo>
                  <a:lnTo>
                    <a:pt x="0" y="201168"/>
                  </a:lnTo>
                  <a:lnTo>
                    <a:pt x="201167" y="402336"/>
                  </a:lnTo>
                  <a:lnTo>
                    <a:pt x="201167" y="301752"/>
                  </a:lnTo>
                  <a:lnTo>
                    <a:pt x="603503" y="301752"/>
                  </a:lnTo>
                  <a:lnTo>
                    <a:pt x="603503" y="100584"/>
                  </a:lnTo>
                  <a:lnTo>
                    <a:pt x="201167" y="100584"/>
                  </a:lnTo>
                  <a:lnTo>
                    <a:pt x="201167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6153149" y="3826001"/>
              <a:ext cx="603885" cy="402590"/>
            </a:xfrm>
            <a:custGeom>
              <a:avLst/>
              <a:gdLst/>
              <a:ahLst/>
              <a:cxnLst/>
              <a:rect l="l" t="t" r="r" b="b"/>
              <a:pathLst>
                <a:path w="603884" h="402589">
                  <a:moveTo>
                    <a:pt x="603503" y="301752"/>
                  </a:moveTo>
                  <a:lnTo>
                    <a:pt x="201167" y="301752"/>
                  </a:lnTo>
                  <a:lnTo>
                    <a:pt x="201167" y="402336"/>
                  </a:lnTo>
                  <a:lnTo>
                    <a:pt x="0" y="201168"/>
                  </a:lnTo>
                  <a:lnTo>
                    <a:pt x="201167" y="0"/>
                  </a:lnTo>
                  <a:lnTo>
                    <a:pt x="201167" y="100584"/>
                  </a:lnTo>
                  <a:lnTo>
                    <a:pt x="603503" y="100584"/>
                  </a:lnTo>
                  <a:lnTo>
                    <a:pt x="603503" y="301752"/>
                  </a:lnTo>
                  <a:close/>
                </a:path>
              </a:pathLst>
            </a:custGeom>
            <a:ln w="25399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1873757" y="4917185"/>
              <a:ext cx="402590" cy="603885"/>
            </a:xfrm>
            <a:custGeom>
              <a:avLst/>
              <a:gdLst/>
              <a:ahLst/>
              <a:cxnLst/>
              <a:rect l="l" t="t" r="r" b="b"/>
              <a:pathLst>
                <a:path w="402589" h="603885">
                  <a:moveTo>
                    <a:pt x="201168" y="0"/>
                  </a:moveTo>
                  <a:lnTo>
                    <a:pt x="0" y="201168"/>
                  </a:lnTo>
                  <a:lnTo>
                    <a:pt x="100584" y="201168"/>
                  </a:lnTo>
                  <a:lnTo>
                    <a:pt x="100584" y="603504"/>
                  </a:lnTo>
                  <a:lnTo>
                    <a:pt x="301752" y="603504"/>
                  </a:lnTo>
                  <a:lnTo>
                    <a:pt x="301752" y="201168"/>
                  </a:lnTo>
                  <a:lnTo>
                    <a:pt x="402336" y="201168"/>
                  </a:lnTo>
                  <a:lnTo>
                    <a:pt x="201168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1873757" y="4917185"/>
              <a:ext cx="402590" cy="603885"/>
            </a:xfrm>
            <a:custGeom>
              <a:avLst/>
              <a:gdLst/>
              <a:ahLst/>
              <a:cxnLst/>
              <a:rect l="l" t="t" r="r" b="b"/>
              <a:pathLst>
                <a:path w="402589" h="603885">
                  <a:moveTo>
                    <a:pt x="100584" y="603504"/>
                  </a:moveTo>
                  <a:lnTo>
                    <a:pt x="100584" y="201168"/>
                  </a:lnTo>
                  <a:lnTo>
                    <a:pt x="0" y="201168"/>
                  </a:lnTo>
                  <a:lnTo>
                    <a:pt x="201168" y="0"/>
                  </a:lnTo>
                  <a:lnTo>
                    <a:pt x="402336" y="201168"/>
                  </a:lnTo>
                  <a:lnTo>
                    <a:pt x="301752" y="201168"/>
                  </a:lnTo>
                  <a:lnTo>
                    <a:pt x="301752" y="603504"/>
                  </a:lnTo>
                  <a:lnTo>
                    <a:pt x="100584" y="603504"/>
                  </a:lnTo>
                  <a:close/>
                </a:path>
              </a:pathLst>
            </a:custGeom>
            <a:ln w="25400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İthalat</a:t>
            </a:r>
            <a:r>
              <a:rPr dirty="0" spc="-65"/>
              <a:t> </a:t>
            </a:r>
            <a:r>
              <a:rPr dirty="0" spc="-10"/>
              <a:t>Beyanı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13740" y="912113"/>
            <a:ext cx="91757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299720" algn="l"/>
              </a:tabLst>
            </a:pPr>
            <a:r>
              <a:rPr dirty="0" sz="1600" b="1">
                <a:latin typeface="Calibri"/>
                <a:cs typeface="Calibri"/>
              </a:rPr>
              <a:t>‘Beyan</a:t>
            </a:r>
            <a:r>
              <a:rPr dirty="0" sz="1600" spc="-50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Ürün</a:t>
            </a:r>
            <a:r>
              <a:rPr dirty="0" sz="1600" spc="-35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Ekleme’</a:t>
            </a:r>
            <a:r>
              <a:rPr dirty="0" sz="1600" spc="-65" b="1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sayfasında</a:t>
            </a:r>
            <a:r>
              <a:rPr dirty="0" sz="1600" spc="-7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İthal</a:t>
            </a:r>
            <a:r>
              <a:rPr dirty="0" sz="1600" spc="-8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edilen</a:t>
            </a:r>
            <a:r>
              <a:rPr dirty="0" sz="1600" spc="-5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ürünler</a:t>
            </a:r>
            <a:r>
              <a:rPr dirty="0" sz="1600" spc="-5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tek</a:t>
            </a:r>
            <a:r>
              <a:rPr dirty="0" sz="1600" spc="-5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tek</a:t>
            </a:r>
            <a:r>
              <a:rPr dirty="0" sz="1600" spc="-6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girildikten</a:t>
            </a:r>
            <a:r>
              <a:rPr dirty="0" sz="1600" spc="-8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sonra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‘Beyan</a:t>
            </a:r>
            <a:r>
              <a:rPr dirty="0" sz="1600" spc="-50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Onayla’</a:t>
            </a:r>
            <a:r>
              <a:rPr dirty="0" sz="1600" spc="-45" b="1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butonu</a:t>
            </a:r>
            <a:r>
              <a:rPr dirty="0" sz="1600" spc="-6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tıklanır.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50723" y="1444371"/>
            <a:ext cx="9679940" cy="4615815"/>
            <a:chOff x="450723" y="1444371"/>
            <a:chExt cx="9679940" cy="461581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0248" y="1453896"/>
              <a:ext cx="9660635" cy="4596384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455485" y="1449133"/>
              <a:ext cx="9670415" cy="4606290"/>
            </a:xfrm>
            <a:custGeom>
              <a:avLst/>
              <a:gdLst/>
              <a:ahLst/>
              <a:cxnLst/>
              <a:rect l="l" t="t" r="r" b="b"/>
              <a:pathLst>
                <a:path w="9670415" h="4606290">
                  <a:moveTo>
                    <a:pt x="0" y="4605909"/>
                  </a:moveTo>
                  <a:lnTo>
                    <a:pt x="9670161" y="4605909"/>
                  </a:lnTo>
                  <a:lnTo>
                    <a:pt x="9670161" y="0"/>
                  </a:lnTo>
                  <a:lnTo>
                    <a:pt x="0" y="0"/>
                  </a:lnTo>
                  <a:lnTo>
                    <a:pt x="0" y="4605909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2513837" y="3894581"/>
              <a:ext cx="664845" cy="295910"/>
            </a:xfrm>
            <a:custGeom>
              <a:avLst/>
              <a:gdLst/>
              <a:ahLst/>
              <a:cxnLst/>
              <a:rect l="l" t="t" r="r" b="b"/>
              <a:pathLst>
                <a:path w="664844" h="295910">
                  <a:moveTo>
                    <a:pt x="0" y="295656"/>
                  </a:moveTo>
                  <a:lnTo>
                    <a:pt x="664463" y="295656"/>
                  </a:lnTo>
                  <a:lnTo>
                    <a:pt x="664463" y="0"/>
                  </a:lnTo>
                  <a:lnTo>
                    <a:pt x="0" y="0"/>
                  </a:lnTo>
                  <a:lnTo>
                    <a:pt x="0" y="295656"/>
                  </a:lnTo>
                  <a:close/>
                </a:path>
              </a:pathLst>
            </a:custGeom>
            <a:ln w="190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268218" y="3841241"/>
              <a:ext cx="603885" cy="402590"/>
            </a:xfrm>
            <a:custGeom>
              <a:avLst/>
              <a:gdLst/>
              <a:ahLst/>
              <a:cxnLst/>
              <a:rect l="l" t="t" r="r" b="b"/>
              <a:pathLst>
                <a:path w="603885" h="402589">
                  <a:moveTo>
                    <a:pt x="201168" y="0"/>
                  </a:moveTo>
                  <a:lnTo>
                    <a:pt x="0" y="201167"/>
                  </a:lnTo>
                  <a:lnTo>
                    <a:pt x="201168" y="402335"/>
                  </a:lnTo>
                  <a:lnTo>
                    <a:pt x="201168" y="301751"/>
                  </a:lnTo>
                  <a:lnTo>
                    <a:pt x="603504" y="301751"/>
                  </a:lnTo>
                  <a:lnTo>
                    <a:pt x="603504" y="100583"/>
                  </a:lnTo>
                  <a:lnTo>
                    <a:pt x="201168" y="100583"/>
                  </a:lnTo>
                  <a:lnTo>
                    <a:pt x="201168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268218" y="3841241"/>
              <a:ext cx="603885" cy="402590"/>
            </a:xfrm>
            <a:custGeom>
              <a:avLst/>
              <a:gdLst/>
              <a:ahLst/>
              <a:cxnLst/>
              <a:rect l="l" t="t" r="r" b="b"/>
              <a:pathLst>
                <a:path w="603885" h="402589">
                  <a:moveTo>
                    <a:pt x="603504" y="301751"/>
                  </a:moveTo>
                  <a:lnTo>
                    <a:pt x="201168" y="301751"/>
                  </a:lnTo>
                  <a:lnTo>
                    <a:pt x="201168" y="402335"/>
                  </a:lnTo>
                  <a:lnTo>
                    <a:pt x="0" y="201167"/>
                  </a:lnTo>
                  <a:lnTo>
                    <a:pt x="201168" y="0"/>
                  </a:lnTo>
                  <a:lnTo>
                    <a:pt x="201168" y="100583"/>
                  </a:lnTo>
                  <a:lnTo>
                    <a:pt x="603504" y="100583"/>
                  </a:lnTo>
                  <a:lnTo>
                    <a:pt x="603504" y="301751"/>
                  </a:lnTo>
                  <a:close/>
                </a:path>
              </a:pathLst>
            </a:custGeom>
            <a:ln w="25399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İthalat</a:t>
            </a:r>
            <a:r>
              <a:rPr dirty="0" spc="-65"/>
              <a:t> </a:t>
            </a:r>
            <a:r>
              <a:rPr dirty="0" spc="-10"/>
              <a:t>Beyanı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398906" y="1573911"/>
            <a:ext cx="10951210" cy="4197985"/>
            <a:chOff x="398906" y="1573911"/>
            <a:chExt cx="10951210" cy="4197985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8431" y="1583436"/>
              <a:ext cx="10931652" cy="4178808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403669" y="1578673"/>
              <a:ext cx="10941685" cy="4188460"/>
            </a:xfrm>
            <a:custGeom>
              <a:avLst/>
              <a:gdLst/>
              <a:ahLst/>
              <a:cxnLst/>
              <a:rect l="l" t="t" r="r" b="b"/>
              <a:pathLst>
                <a:path w="10941685" h="4188460">
                  <a:moveTo>
                    <a:pt x="0" y="4188333"/>
                  </a:moveTo>
                  <a:lnTo>
                    <a:pt x="10941177" y="4188333"/>
                  </a:lnTo>
                  <a:lnTo>
                    <a:pt x="10941177" y="0"/>
                  </a:lnTo>
                  <a:lnTo>
                    <a:pt x="0" y="0"/>
                  </a:lnTo>
                  <a:lnTo>
                    <a:pt x="0" y="4188333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0437113" y="2187702"/>
              <a:ext cx="402590" cy="603885"/>
            </a:xfrm>
            <a:custGeom>
              <a:avLst/>
              <a:gdLst/>
              <a:ahLst/>
              <a:cxnLst/>
              <a:rect l="l" t="t" r="r" b="b"/>
              <a:pathLst>
                <a:path w="402590" h="603885">
                  <a:moveTo>
                    <a:pt x="301751" y="0"/>
                  </a:moveTo>
                  <a:lnTo>
                    <a:pt x="100583" y="0"/>
                  </a:lnTo>
                  <a:lnTo>
                    <a:pt x="100583" y="402336"/>
                  </a:lnTo>
                  <a:lnTo>
                    <a:pt x="0" y="402336"/>
                  </a:lnTo>
                  <a:lnTo>
                    <a:pt x="201167" y="603503"/>
                  </a:lnTo>
                  <a:lnTo>
                    <a:pt x="402335" y="402336"/>
                  </a:lnTo>
                  <a:lnTo>
                    <a:pt x="301751" y="402336"/>
                  </a:lnTo>
                  <a:lnTo>
                    <a:pt x="301751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0437113" y="2187702"/>
              <a:ext cx="402590" cy="603885"/>
            </a:xfrm>
            <a:custGeom>
              <a:avLst/>
              <a:gdLst/>
              <a:ahLst/>
              <a:cxnLst/>
              <a:rect l="l" t="t" r="r" b="b"/>
              <a:pathLst>
                <a:path w="402590" h="603885">
                  <a:moveTo>
                    <a:pt x="301751" y="0"/>
                  </a:moveTo>
                  <a:lnTo>
                    <a:pt x="301751" y="402336"/>
                  </a:lnTo>
                  <a:lnTo>
                    <a:pt x="402335" y="402336"/>
                  </a:lnTo>
                  <a:lnTo>
                    <a:pt x="201167" y="603503"/>
                  </a:lnTo>
                  <a:lnTo>
                    <a:pt x="0" y="402336"/>
                  </a:lnTo>
                  <a:lnTo>
                    <a:pt x="100583" y="402336"/>
                  </a:lnTo>
                  <a:lnTo>
                    <a:pt x="100583" y="0"/>
                  </a:lnTo>
                  <a:lnTo>
                    <a:pt x="301751" y="0"/>
                  </a:lnTo>
                  <a:close/>
                </a:path>
              </a:pathLst>
            </a:custGeom>
            <a:ln w="25399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0341101" y="2873502"/>
              <a:ext cx="570230" cy="295910"/>
            </a:xfrm>
            <a:custGeom>
              <a:avLst/>
              <a:gdLst/>
              <a:ahLst/>
              <a:cxnLst/>
              <a:rect l="l" t="t" r="r" b="b"/>
              <a:pathLst>
                <a:path w="570229" h="295910">
                  <a:moveTo>
                    <a:pt x="0" y="295656"/>
                  </a:moveTo>
                  <a:lnTo>
                    <a:pt x="569976" y="295656"/>
                  </a:lnTo>
                  <a:lnTo>
                    <a:pt x="569976" y="0"/>
                  </a:lnTo>
                  <a:lnTo>
                    <a:pt x="0" y="0"/>
                  </a:lnTo>
                  <a:lnTo>
                    <a:pt x="0" y="295656"/>
                  </a:lnTo>
                  <a:close/>
                </a:path>
              </a:pathLst>
            </a:custGeom>
            <a:ln w="190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313740" y="912113"/>
            <a:ext cx="1109726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299720" algn="l"/>
              </a:tabLst>
            </a:pPr>
            <a:r>
              <a:rPr dirty="0" sz="1600" spc="-10">
                <a:latin typeface="Calibri"/>
                <a:cs typeface="Calibri"/>
              </a:rPr>
              <a:t>İthalat</a:t>
            </a:r>
            <a:r>
              <a:rPr dirty="0" sz="1600" spc="-7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edilen</a:t>
            </a:r>
            <a:r>
              <a:rPr dirty="0" sz="1600" spc="-6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tüm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ürün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grupları</a:t>
            </a:r>
            <a:r>
              <a:rPr dirty="0" sz="1600" spc="-5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giriş</a:t>
            </a:r>
            <a:r>
              <a:rPr dirty="0" sz="1600" spc="-6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yapıldıktan</a:t>
            </a:r>
            <a:r>
              <a:rPr dirty="0" sz="1600" spc="-6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ve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Ürün</a:t>
            </a:r>
            <a:r>
              <a:rPr dirty="0" sz="1600" spc="-20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Beyan</a:t>
            </a:r>
            <a:r>
              <a:rPr dirty="0" sz="1600" spc="-35" b="1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kısmında</a:t>
            </a:r>
            <a:r>
              <a:rPr dirty="0" sz="1600" spc="-6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onaylandıktan</a:t>
            </a:r>
            <a:r>
              <a:rPr dirty="0" sz="1600" spc="-7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sonra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İthalat</a:t>
            </a:r>
            <a:r>
              <a:rPr dirty="0" sz="1600" spc="-60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Beyan</a:t>
            </a:r>
            <a:r>
              <a:rPr dirty="0" sz="1600" spc="-40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Listesin</a:t>
            </a:r>
            <a:r>
              <a:rPr dirty="0" sz="1600" spc="-45" b="1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deki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Firma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Adı, </a:t>
            </a:r>
            <a:r>
              <a:rPr dirty="0" sz="1600">
                <a:latin typeface="Calibri"/>
                <a:cs typeface="Calibri"/>
              </a:rPr>
              <a:t>Beyan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25">
                <a:latin typeface="Calibri"/>
                <a:cs typeface="Calibri"/>
              </a:rPr>
              <a:t>Tarihi</a:t>
            </a:r>
            <a:r>
              <a:rPr dirty="0" sz="1600" spc="-6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ve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Açıkla</a:t>
            </a:r>
            <a:r>
              <a:rPr dirty="0" sz="1600" spc="-6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satırı</a:t>
            </a:r>
            <a:r>
              <a:rPr dirty="0" sz="1600" spc="-7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karşısındaki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Onayla</a:t>
            </a:r>
            <a:r>
              <a:rPr dirty="0" sz="1600" spc="-45" b="1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butonu</a:t>
            </a:r>
            <a:r>
              <a:rPr dirty="0" sz="1600" spc="-5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tıklanır</a:t>
            </a:r>
            <a:r>
              <a:rPr dirty="0" sz="1600" spc="-7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ve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İthalat</a:t>
            </a:r>
            <a:r>
              <a:rPr dirty="0" sz="1600" spc="-8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Beyan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süreci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tamamlanmış</a:t>
            </a:r>
            <a:r>
              <a:rPr dirty="0" sz="1600" spc="-7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olur.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917954" y="2939033"/>
            <a:ext cx="2548255" cy="230504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 lIns="0" tIns="37465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295"/>
              </a:spcBef>
            </a:pPr>
            <a:r>
              <a:rPr dirty="0" sz="900">
                <a:latin typeface="Calibri"/>
                <a:cs typeface="Calibri"/>
              </a:rPr>
              <a:t>Ürün</a:t>
            </a:r>
            <a:r>
              <a:rPr dirty="0" sz="900" spc="-1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beyanı</a:t>
            </a:r>
            <a:r>
              <a:rPr dirty="0" sz="900" spc="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yapılan</a:t>
            </a:r>
            <a:r>
              <a:rPr dirty="0" sz="900" spc="-1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Firma </a:t>
            </a:r>
            <a:r>
              <a:rPr dirty="0" sz="900" spc="-10">
                <a:latin typeface="Calibri"/>
                <a:cs typeface="Calibri"/>
              </a:rPr>
              <a:t>ismi.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AKKAYA Zeynep</dc:creator>
  <dc:title>PowerPoint Presentation</dc:title>
  <dcterms:created xsi:type="dcterms:W3CDTF">2022-12-22T20:50:38Z</dcterms:created>
  <dcterms:modified xsi:type="dcterms:W3CDTF">2022-12-22T20:50:38Z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2021-04-14T00:00:00Z</vt:filetime>
  </property>
  <property fmtid="{D5CDD505-2E9C-101B-9397-08002B2CF9AE}" pid="3" name="Creator">
    <vt:lpwstr>Microsoft® PowerPoint® Microsoft 365 için</vt:lpwstr>
  </property>
  <property fmtid="{D5CDD505-2E9C-101B-9397-08002B2CF9AE}" pid="4" name="LastSaved">
    <vt:filetime>2022-12-22T00:00:00Z</vt:filetime>
  </property>
  <property fmtid="{D5CDD505-2E9C-101B-9397-08002B2CF9AE}" pid="5" name="Producer">
    <vt:lpwstr>Microsoft® PowerPoint® Microsoft 365 için</vt:lpwstr>
  </property>
</Properties>
</file>